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82" r:id="rId1"/>
  </p:sldMasterIdLst>
  <p:notesMasterIdLst>
    <p:notesMasterId r:id="rId27"/>
  </p:notesMasterIdLst>
  <p:sldIdLst>
    <p:sldId id="256" r:id="rId2"/>
    <p:sldId id="282" r:id="rId3"/>
    <p:sldId id="272" r:id="rId4"/>
    <p:sldId id="259" r:id="rId5"/>
    <p:sldId id="260" r:id="rId6"/>
    <p:sldId id="297" r:id="rId7"/>
    <p:sldId id="262" r:id="rId8"/>
    <p:sldId id="283" r:id="rId9"/>
    <p:sldId id="284" r:id="rId10"/>
    <p:sldId id="285" r:id="rId11"/>
    <p:sldId id="303" r:id="rId12"/>
    <p:sldId id="292" r:id="rId13"/>
    <p:sldId id="293" r:id="rId14"/>
    <p:sldId id="305" r:id="rId15"/>
    <p:sldId id="302" r:id="rId16"/>
    <p:sldId id="299" r:id="rId17"/>
    <p:sldId id="309" r:id="rId18"/>
    <p:sldId id="294" r:id="rId19"/>
    <p:sldId id="270" r:id="rId20"/>
    <p:sldId id="300" r:id="rId21"/>
    <p:sldId id="287" r:id="rId22"/>
    <p:sldId id="310" r:id="rId23"/>
    <p:sldId id="311" r:id="rId24"/>
    <p:sldId id="312" r:id="rId25"/>
    <p:sldId id="313" r:id="rId26"/>
  </p:sldIdLst>
  <p:sldSz cx="12192000" cy="6858000"/>
  <p:notesSz cx="6858000" cy="9144000"/>
  <p:embeddedFontLst>
    <p:embeddedFont>
      <p:font typeface="Cambria Math" panose="02040503050406030204" pitchFamily="18" charset="0"/>
      <p:regular r:id="rId28"/>
    </p:embeddedFont>
    <p:embeddedFont>
      <p:font typeface="Fira Sans" panose="020B0503050000020004" pitchFamily="34" charset="0"/>
      <p:regular r:id="rId29"/>
      <p:bold r:id="rId30"/>
      <p:italic r:id="rId31"/>
      <p:boldItalic r:id="rId32"/>
    </p:embeddedFont>
    <p:embeddedFont>
      <p:font typeface="Fira Sans Medium" panose="020B0603050000020004" pitchFamily="34" charset="0"/>
      <p:regular r:id="rId33"/>
      <p:italic r:id="rId34"/>
    </p:embeddedFont>
  </p:embeddedFont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0C"/>
    <a:srgbClr val="5397C5"/>
    <a:srgbClr val="3494BA"/>
    <a:srgbClr val="4E9A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EF019F-0E94-48D7-91DA-961744484648}" v="68" dt="2024-08-27T14:22:30.3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69" autoAdjust="0"/>
  </p:normalViewPr>
  <p:slideViewPr>
    <p:cSldViewPr snapToGrid="0">
      <p:cViewPr varScale="1">
        <p:scale>
          <a:sx n="69" d="100"/>
          <a:sy n="69" d="100"/>
        </p:scale>
        <p:origin x="72" y="840"/>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AD0CF-BBF5-423C-A4DC-F4D184503E1D}" type="datetimeFigureOut">
              <a:rPr lang="th-TH" smtClean="0"/>
              <a:t>27/08/67</a:t>
            </a:fld>
            <a:endParaRPr lang="th-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DD7AC-2BC1-40D6-8B9F-1C0652D3D910}" type="slidenum">
              <a:rPr lang="th-TH" smtClean="0"/>
              <a:t>‹#›</a:t>
            </a:fld>
            <a:endParaRPr lang="th-TH"/>
          </a:p>
        </p:txBody>
      </p:sp>
    </p:spTree>
    <p:extLst>
      <p:ext uri="{BB962C8B-B14F-4D97-AF65-F5344CB8AC3E}">
        <p14:creationId xmlns:p14="http://schemas.microsoft.com/office/powerpoint/2010/main" val="3972154354"/>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Good Morning.</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I am Theethawat Savastham, today I will present to you my research titled “Time-Driven Cost Estimation Learning Model” from Assistant Professor Dr. </a:t>
            </a:r>
            <a:r>
              <a:rPr lang="en-US" sz="1800" kern="100" dirty="0" err="1">
                <a:effectLst/>
                <a:latin typeface="Calibri" panose="020F0502020204030204" pitchFamily="34" charset="0"/>
                <a:ea typeface="Aptos" panose="020B0004020202020204" pitchFamily="34" charset="0"/>
                <a:cs typeface="Cordia New" panose="020B0304020202020204" pitchFamily="34" charset="-34"/>
              </a:rPr>
              <a:t>Nikom</a:t>
            </a:r>
            <a:r>
              <a:rPr lang="en-US" sz="1800" kern="100" dirty="0">
                <a:effectLst/>
                <a:latin typeface="Calibri" panose="020F0502020204030204" pitchFamily="34" charset="0"/>
                <a:ea typeface="Aptos" panose="020B0004020202020204" pitchFamily="34" charset="0"/>
                <a:cs typeface="Cordia New" panose="020B0304020202020204" pitchFamily="34" charset="-34"/>
              </a:rPr>
              <a:t> </a:t>
            </a:r>
            <a:r>
              <a:rPr lang="en-US" sz="1800" kern="100" dirty="0" err="1">
                <a:effectLst/>
                <a:latin typeface="Calibri" panose="020F0502020204030204" pitchFamily="34" charset="0"/>
                <a:ea typeface="Aptos" panose="020B0004020202020204" pitchFamily="34" charset="0"/>
                <a:cs typeface="Cordia New" panose="020B0304020202020204" pitchFamily="34" charset="-34"/>
              </a:rPr>
              <a:t>Suvonvorn</a:t>
            </a:r>
            <a:r>
              <a:rPr lang="en-US" sz="1800" kern="100" dirty="0">
                <a:effectLst/>
                <a:latin typeface="Calibri" panose="020F0502020204030204" pitchFamily="34" charset="0"/>
                <a:ea typeface="Aptos" panose="020B0004020202020204" pitchFamily="34" charset="0"/>
                <a:cs typeface="Cordia New" panose="020B0304020202020204" pitchFamily="34" charset="-34"/>
              </a:rPr>
              <a:t> and me from Prince of </a:t>
            </a:r>
            <a:r>
              <a:rPr lang="en-US" sz="1800" kern="100" dirty="0" err="1">
                <a:effectLst/>
                <a:latin typeface="Calibri" panose="020F0502020204030204" pitchFamily="34" charset="0"/>
                <a:ea typeface="Aptos" panose="020B0004020202020204" pitchFamily="34" charset="0"/>
                <a:cs typeface="Cordia New" panose="020B0304020202020204" pitchFamily="34" charset="-34"/>
              </a:rPr>
              <a:t>Songkla</a:t>
            </a:r>
            <a:r>
              <a:rPr lang="en-US" sz="1800" kern="100" dirty="0">
                <a:effectLst/>
                <a:latin typeface="Calibri" panose="020F0502020204030204" pitchFamily="34" charset="0"/>
                <a:ea typeface="Aptos" panose="020B0004020202020204" pitchFamily="34" charset="0"/>
                <a:cs typeface="Cordia New" panose="020B0304020202020204" pitchFamily="34" charset="-34"/>
              </a:rPr>
              <a:t> University, Thailand.</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Our paper will present the new specific purpose artificial neural network concept for cost estimation </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p:txBody>
      </p:sp>
      <p:sp>
        <p:nvSpPr>
          <p:cNvPr id="4" name="Slide Number Placeholder 3"/>
          <p:cNvSpPr>
            <a:spLocks noGrp="1"/>
          </p:cNvSpPr>
          <p:nvPr>
            <p:ph type="sldNum" sz="quarter" idx="5"/>
          </p:nvPr>
        </p:nvSpPr>
        <p:spPr/>
        <p:txBody>
          <a:bodyPr/>
          <a:lstStyle/>
          <a:p>
            <a:fld id="{575DD7AC-2BC1-40D6-8B9F-1C0652D3D910}" type="slidenum">
              <a:rPr lang="th-TH" smtClean="0"/>
              <a:t>1</a:t>
            </a:fld>
            <a:endParaRPr lang="th-TH"/>
          </a:p>
        </p:txBody>
      </p:sp>
    </p:spTree>
    <p:extLst>
      <p:ext uri="{BB962C8B-B14F-4D97-AF65-F5344CB8AC3E}">
        <p14:creationId xmlns:p14="http://schemas.microsoft.com/office/powerpoint/2010/main" val="1954225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Moving on the architecture design</a:t>
            </a:r>
          </a:p>
          <a:p>
            <a:endParaRPr lang="en-US" dirty="0"/>
          </a:p>
          <a:p>
            <a:r>
              <a:rPr lang="en-US" dirty="0"/>
              <a:t>For the architecture, we convert each part of equation into a network which has 4 elements produced the total cost,  we add a hidden weight both in model level we denote as w1, represent weight of material element ,</a:t>
            </a:r>
          </a:p>
          <a:p>
            <a:r>
              <a:rPr lang="en-US" dirty="0"/>
              <a:t>W2 for daily paid labor, w3 for monthly paid labor and w4 for capital cost and in model element level </a:t>
            </a:r>
            <a:r>
              <a:rPr lang="en-US" dirty="0" err="1"/>
              <a:t>wa</a:t>
            </a:r>
            <a:r>
              <a:rPr lang="en-US" dirty="0"/>
              <a:t> to wd and add bias </a:t>
            </a:r>
            <a:r>
              <a:rPr lang="en-US" dirty="0" err="1"/>
              <a:t>ba</a:t>
            </a:r>
            <a:r>
              <a:rPr lang="en-US" dirty="0"/>
              <a:t> to bd and b as the overall bias</a:t>
            </a:r>
          </a:p>
        </p:txBody>
      </p:sp>
      <p:sp>
        <p:nvSpPr>
          <p:cNvPr id="4" name="Slide Number Placeholder 3"/>
          <p:cNvSpPr>
            <a:spLocks noGrp="1"/>
          </p:cNvSpPr>
          <p:nvPr>
            <p:ph type="sldNum" sz="quarter" idx="5"/>
          </p:nvPr>
        </p:nvSpPr>
        <p:spPr/>
        <p:txBody>
          <a:bodyPr/>
          <a:lstStyle/>
          <a:p>
            <a:fld id="{575DD7AC-2BC1-40D6-8B9F-1C0652D3D910}" type="slidenum">
              <a:rPr lang="th-TH" smtClean="0"/>
              <a:t>10</a:t>
            </a:fld>
            <a:endParaRPr lang="th-TH"/>
          </a:p>
        </p:txBody>
      </p:sp>
    </p:spTree>
    <p:extLst>
      <p:ext uri="{BB962C8B-B14F-4D97-AF65-F5344CB8AC3E}">
        <p14:creationId xmlns:p14="http://schemas.microsoft.com/office/powerpoint/2010/main" val="4173252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tabLst>
                <a:tab pos="3390900" algn="l"/>
              </a:tabLst>
            </a:pPr>
            <a:r>
              <a:rPr lang="en-US" sz="1800" kern="100" dirty="0">
                <a:effectLst/>
                <a:latin typeface="Calibri" panose="020F0502020204030204" pitchFamily="34" charset="0"/>
                <a:ea typeface="Aptos" panose="020B0004020202020204" pitchFamily="34" charset="0"/>
                <a:cs typeface="Cordia New" panose="020B0304020202020204" pitchFamily="34" charset="-34"/>
              </a:rPr>
              <a:t>At a model level, we add w1 as a hidden weight of the material model element, w2, and w3 for the labor element, w4 for the capital cost element, and b for a model bias. Moreover, we add hidden weights </a:t>
            </a:r>
            <a:r>
              <a:rPr lang="en-US" sz="1800" kern="100" dirty="0" err="1">
                <a:effectLst/>
                <a:latin typeface="Calibri" panose="020F0502020204030204" pitchFamily="34" charset="0"/>
                <a:ea typeface="Aptos" panose="020B0004020202020204" pitchFamily="34" charset="0"/>
                <a:cs typeface="Cordia New" panose="020B0304020202020204" pitchFamily="34" charset="-34"/>
              </a:rPr>
              <a:t>w</a:t>
            </a:r>
            <a:r>
              <a:rPr lang="en-US" sz="1800" kern="100" baseline="-25000" dirty="0" err="1">
                <a:effectLst/>
                <a:latin typeface="Calibri" panose="020F0502020204030204" pitchFamily="34" charset="0"/>
                <a:ea typeface="Aptos" panose="020B0004020202020204" pitchFamily="34" charset="0"/>
                <a:cs typeface="Cordia New" panose="020B0304020202020204" pitchFamily="34" charset="-34"/>
              </a:rPr>
              <a:t>a,i</a:t>
            </a:r>
            <a:r>
              <a:rPr lang="en-US" sz="1800" kern="100" dirty="0">
                <a:effectLst/>
                <a:latin typeface="Calibri" panose="020F0502020204030204" pitchFamily="34" charset="0"/>
                <a:ea typeface="Aptos" panose="020B0004020202020204" pitchFamily="34" charset="0"/>
                <a:cs typeface="Cordia New" panose="020B0304020202020204" pitchFamily="34" charset="-34"/>
              </a:rPr>
              <a:t> – </a:t>
            </a:r>
            <a:r>
              <a:rPr lang="en-US" sz="1800" kern="100" dirty="0" err="1">
                <a:effectLst/>
                <a:latin typeface="Calibri" panose="020F0502020204030204" pitchFamily="34" charset="0"/>
                <a:ea typeface="Aptos" panose="020B0004020202020204" pitchFamily="34" charset="0"/>
                <a:cs typeface="Cordia New" panose="020B0304020202020204" pitchFamily="34" charset="-34"/>
              </a:rPr>
              <a:t>w</a:t>
            </a:r>
            <a:r>
              <a:rPr lang="en-US" sz="1800" kern="100" baseline="-25000" dirty="0" err="1">
                <a:effectLst/>
                <a:latin typeface="Calibri" panose="020F0502020204030204" pitchFamily="34" charset="0"/>
                <a:ea typeface="Aptos" panose="020B0004020202020204" pitchFamily="34" charset="0"/>
                <a:cs typeface="Cordia New" panose="020B0304020202020204" pitchFamily="34" charset="-34"/>
              </a:rPr>
              <a:t>d,i</a:t>
            </a:r>
            <a:r>
              <a:rPr lang="en-US" sz="1800" kern="100" baseline="-25000" dirty="0">
                <a:effectLst/>
                <a:latin typeface="Calibri" panose="020F0502020204030204" pitchFamily="34" charset="0"/>
                <a:ea typeface="Aptos" panose="020B0004020202020204" pitchFamily="34" charset="0"/>
                <a:cs typeface="Cordia New" panose="020B0304020202020204" pitchFamily="34" charset="-34"/>
              </a:rPr>
              <a:t>,</a:t>
            </a:r>
            <a:r>
              <a:rPr lang="en-US" sz="1800" kern="100" dirty="0">
                <a:effectLst/>
                <a:latin typeface="Calibri" panose="020F0502020204030204" pitchFamily="34" charset="0"/>
                <a:ea typeface="Aptos" panose="020B0004020202020204" pitchFamily="34" charset="0"/>
                <a:cs typeface="Cordia New" panose="020B0304020202020204" pitchFamily="34" charset="-34"/>
              </a:rPr>
              <a:t> and biases </a:t>
            </a:r>
            <a:r>
              <a:rPr lang="en-US" sz="1800" kern="100" dirty="0" err="1">
                <a:effectLst/>
                <a:latin typeface="Calibri" panose="020F0502020204030204" pitchFamily="34" charset="0"/>
                <a:ea typeface="Aptos" panose="020B0004020202020204" pitchFamily="34" charset="0"/>
                <a:cs typeface="Cordia New" panose="020B0304020202020204" pitchFamily="34" charset="-34"/>
              </a:rPr>
              <a:t>ba</a:t>
            </a:r>
            <a:r>
              <a:rPr lang="en-US" sz="1800" kern="100" dirty="0">
                <a:effectLst/>
                <a:latin typeface="Calibri" panose="020F0502020204030204" pitchFamily="34" charset="0"/>
                <a:ea typeface="Aptos" panose="020B0004020202020204" pitchFamily="34" charset="0"/>
                <a:cs typeface="Cordia New" panose="020B0304020202020204" pitchFamily="34" charset="-34"/>
              </a:rPr>
              <a:t>-bd for the cost element level.</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pPr>
              <a:spcAft>
                <a:spcPts val="800"/>
              </a:spcAft>
              <a:tabLst>
                <a:tab pos="3390900" algn="l"/>
              </a:tabLst>
            </a:pPr>
            <a:r>
              <a:rPr lang="en-US" sz="1800" kern="100" dirty="0">
                <a:effectLst/>
                <a:latin typeface="Calibri" panose="020F0502020204030204" pitchFamily="34" charset="0"/>
                <a:ea typeface="Aptos" panose="020B0004020202020204" pitchFamily="34" charset="0"/>
                <a:cs typeface="Cordia New" panose="020B0304020202020204" pitchFamily="34" charset="-34"/>
              </a:rPr>
              <a:t>The learning algorithm starts by randomly generating all weights. Then, in each iteration, we predict a cost from the element level, sum all of them to a predicted cost, and compare them to the actual one. We find the error in the style of Mean Square Error and use it to adjust the weight for the next iteration.</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p:txBody>
      </p:sp>
      <p:sp>
        <p:nvSpPr>
          <p:cNvPr id="4" name="Slide Number Placeholder 3"/>
          <p:cNvSpPr>
            <a:spLocks noGrp="1"/>
          </p:cNvSpPr>
          <p:nvPr>
            <p:ph type="sldNum" sz="quarter" idx="5"/>
          </p:nvPr>
        </p:nvSpPr>
        <p:spPr/>
        <p:txBody>
          <a:bodyPr/>
          <a:lstStyle/>
          <a:p>
            <a:fld id="{575DD7AC-2BC1-40D6-8B9F-1C0652D3D910}" type="slidenum">
              <a:rPr lang="th-TH" smtClean="0"/>
              <a:t>11</a:t>
            </a:fld>
            <a:endParaRPr lang="th-TH"/>
          </a:p>
        </p:txBody>
      </p:sp>
    </p:spTree>
    <p:extLst>
      <p:ext uri="{BB962C8B-B14F-4D97-AF65-F5344CB8AC3E}">
        <p14:creationId xmlns:p14="http://schemas.microsoft.com/office/powerpoint/2010/main" val="2384853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Cordia New" panose="020B0304020202020204" pitchFamily="34" charset="-34"/>
              </a:rPr>
              <a:t>For our weight adjustment, we use a back propagation technique named Gradient Descent to adjust weights at both model and element levels. We find a gradient of the equation and adjust the weight with them multiplied by a learning rate.</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endParaRPr lang="th-TH" dirty="0"/>
          </a:p>
        </p:txBody>
      </p:sp>
      <p:sp>
        <p:nvSpPr>
          <p:cNvPr id="4" name="Slide Number Placeholder 3"/>
          <p:cNvSpPr>
            <a:spLocks noGrp="1"/>
          </p:cNvSpPr>
          <p:nvPr>
            <p:ph type="sldNum" sz="quarter" idx="5"/>
          </p:nvPr>
        </p:nvSpPr>
        <p:spPr/>
        <p:txBody>
          <a:bodyPr/>
          <a:lstStyle/>
          <a:p>
            <a:fld id="{575DD7AC-2BC1-40D6-8B9F-1C0652D3D910}" type="slidenum">
              <a:rPr lang="th-TH" smtClean="0"/>
              <a:t>12</a:t>
            </a:fld>
            <a:endParaRPr lang="th-TH"/>
          </a:p>
        </p:txBody>
      </p:sp>
    </p:spTree>
    <p:extLst>
      <p:ext uri="{BB962C8B-B14F-4D97-AF65-F5344CB8AC3E}">
        <p14:creationId xmlns:p14="http://schemas.microsoft.com/office/powerpoint/2010/main" val="1021945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tabLst>
                <a:tab pos="3390900" algn="l"/>
              </a:tabLst>
            </a:pPr>
            <a:r>
              <a:rPr lang="en-US" sz="1800" kern="100" dirty="0">
                <a:effectLst/>
                <a:latin typeface="Calibri" panose="020F0502020204030204" pitchFamily="34" charset="0"/>
                <a:ea typeface="Aptos" panose="020B0004020202020204" pitchFamily="34" charset="0"/>
                <a:cs typeface="Cordia New" panose="020B0304020202020204" pitchFamily="34" charset="-34"/>
              </a:rPr>
              <a:t>We create an experiment in Python, simulate datasets, divide them 70% for training and 30 % for testing, convert data as a matrix, create a learning process in each iteration, and get their error in both Mean Square Error and Root Mean Square Percent Error.</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endParaRPr lang="en-US" dirty="0"/>
          </a:p>
        </p:txBody>
      </p:sp>
      <p:sp>
        <p:nvSpPr>
          <p:cNvPr id="4" name="Slide Number Placeholder 3"/>
          <p:cNvSpPr>
            <a:spLocks noGrp="1"/>
          </p:cNvSpPr>
          <p:nvPr>
            <p:ph type="sldNum" sz="quarter" idx="5"/>
          </p:nvPr>
        </p:nvSpPr>
        <p:spPr/>
        <p:txBody>
          <a:bodyPr/>
          <a:lstStyle/>
          <a:p>
            <a:fld id="{575DD7AC-2BC1-40D6-8B9F-1C0652D3D910}" type="slidenum">
              <a:rPr lang="th-TH" smtClean="0"/>
              <a:t>13</a:t>
            </a:fld>
            <a:endParaRPr lang="th-TH"/>
          </a:p>
        </p:txBody>
      </p:sp>
    </p:spTree>
    <p:extLst>
      <p:ext uri="{BB962C8B-B14F-4D97-AF65-F5344CB8AC3E}">
        <p14:creationId xmlns:p14="http://schemas.microsoft.com/office/powerpoint/2010/main" val="4205981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tabLst>
                <a:tab pos="3390900" algn="l"/>
              </a:tabLst>
            </a:pPr>
            <a:r>
              <a:rPr lang="en-US" sz="1800" kern="100" dirty="0">
                <a:effectLst/>
                <a:latin typeface="Calibri" panose="020F0502020204030204" pitchFamily="34" charset="0"/>
                <a:ea typeface="Aptos" panose="020B0004020202020204" pitchFamily="34" charset="0"/>
                <a:cs typeface="Cordia New" panose="020B0304020202020204" pitchFamily="34" charset="-34"/>
              </a:rPr>
              <a:t>We simulate 2 sets of data, including duration, actual unit cost, material, labor, and capital cost with different complexity levels, as you can see the different standard deviations.</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pPr>
              <a:spcAft>
                <a:spcPts val="800"/>
              </a:spcAft>
              <a:tabLst>
                <a:tab pos="3390900" algn="l"/>
              </a:tabLst>
            </a:pPr>
            <a:r>
              <a:rPr lang="en-US" sz="1800" kern="100" dirty="0">
                <a:effectLst/>
                <a:latin typeface="Calibri" panose="020F0502020204030204" pitchFamily="34" charset="0"/>
                <a:ea typeface="Aptos" panose="020B0004020202020204" pitchFamily="34" charset="0"/>
                <a:cs typeface="Cordia New" panose="020B0304020202020204" pitchFamily="34" charset="-34"/>
              </a:rPr>
              <a:t>I want you to focus on the actual cost, on dataset 1, the average actual cost is 40.55 (Forty point Five Five) Thai Baht for and 51.83 (Fifty-one point Eight Three) for Dataset 2. </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endParaRPr lang="th-TH" dirty="0"/>
          </a:p>
        </p:txBody>
      </p:sp>
      <p:sp>
        <p:nvSpPr>
          <p:cNvPr id="4" name="Slide Number Placeholder 3"/>
          <p:cNvSpPr>
            <a:spLocks noGrp="1"/>
          </p:cNvSpPr>
          <p:nvPr>
            <p:ph type="sldNum" sz="quarter" idx="5"/>
          </p:nvPr>
        </p:nvSpPr>
        <p:spPr/>
        <p:txBody>
          <a:bodyPr/>
          <a:lstStyle/>
          <a:p>
            <a:fld id="{575DD7AC-2BC1-40D6-8B9F-1C0652D3D910}" type="slidenum">
              <a:rPr lang="th-TH" smtClean="0"/>
              <a:t>14</a:t>
            </a:fld>
            <a:endParaRPr lang="th-TH"/>
          </a:p>
        </p:txBody>
      </p:sp>
    </p:spTree>
    <p:extLst>
      <p:ext uri="{BB962C8B-B14F-4D97-AF65-F5344CB8AC3E}">
        <p14:creationId xmlns:p14="http://schemas.microsoft.com/office/powerpoint/2010/main" val="4085603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tabLst>
                <a:tab pos="3390900" algn="l"/>
              </a:tabLst>
            </a:pPr>
            <a:r>
              <a:rPr lang="en-US" sz="1800" kern="100" dirty="0">
                <a:effectLst/>
                <a:latin typeface="Calibri" panose="020F0502020204030204" pitchFamily="34" charset="0"/>
                <a:ea typeface="Aptos" panose="020B0004020202020204" pitchFamily="34" charset="0"/>
                <a:cs typeface="Cordia New" panose="020B0304020202020204" pitchFamily="34" charset="-34"/>
              </a:rPr>
              <a:t>We have an experiment on both 100 and 400 iterations, in this presentation, I will show you the results of 400 iterations of training. We have trained our model with Dataset 1 and Dataset 2 on the same set of learning rates.</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pPr>
              <a:spcAft>
                <a:spcPts val="800"/>
              </a:spcAft>
              <a:tabLst>
                <a:tab pos="3390900" algn="l"/>
              </a:tabLst>
            </a:pPr>
            <a:r>
              <a:rPr lang="en-US" sz="1800" kern="100" dirty="0">
                <a:effectLst/>
                <a:latin typeface="Calibri" panose="020F0502020204030204" pitchFamily="34" charset="0"/>
                <a:ea typeface="Aptos" panose="020B0004020202020204" pitchFamily="34" charset="0"/>
                <a:cs typeface="Cordia New" panose="020B0304020202020204" pitchFamily="34" charset="-34"/>
              </a:rPr>
              <a:t>In dataset 1, the orange line of validation error closely attached to the blue line of training error shows the model is “Best Fit” with data, while for dataset 2 validation error is more than the training error shows the model is in the overfitting behavior. Next, we will explain more about the training result of the less learning rate 10-7 (Ten to minus seven) in the next slide.</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endParaRPr lang="th-TH" dirty="0"/>
          </a:p>
        </p:txBody>
      </p:sp>
      <p:sp>
        <p:nvSpPr>
          <p:cNvPr id="4" name="Slide Number Placeholder 3"/>
          <p:cNvSpPr>
            <a:spLocks noGrp="1"/>
          </p:cNvSpPr>
          <p:nvPr>
            <p:ph type="sldNum" sz="quarter" idx="5"/>
          </p:nvPr>
        </p:nvSpPr>
        <p:spPr/>
        <p:txBody>
          <a:bodyPr/>
          <a:lstStyle/>
          <a:p>
            <a:fld id="{575DD7AC-2BC1-40D6-8B9F-1C0652D3D910}" type="slidenum">
              <a:rPr lang="th-TH" smtClean="0"/>
              <a:t>15</a:t>
            </a:fld>
            <a:endParaRPr lang="th-TH"/>
          </a:p>
        </p:txBody>
      </p:sp>
    </p:spTree>
    <p:extLst>
      <p:ext uri="{BB962C8B-B14F-4D97-AF65-F5344CB8AC3E}">
        <p14:creationId xmlns:p14="http://schemas.microsoft.com/office/powerpoint/2010/main" val="103586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After 400 iterations, I want you to look for the most visual example in actual cost.</a:t>
                </a:r>
              </a:p>
              <a:p>
                <a:r>
                  <a:rPr lang="en-US" sz="1800" kern="1200" dirty="0">
                    <a:solidFill>
                      <a:schemeClr val="tx1"/>
                    </a:solidFill>
                    <a:effectLst/>
                    <a:latin typeface="+mn-lt"/>
                    <a:ea typeface="+mn-ea"/>
                    <a:cs typeface="+mn-cs"/>
                  </a:rPr>
                  <a:t>On dataset 1 we simulate data on cost range as 32.03 (Thirty-two point zero three) to 48.98 (Forty-eight point nine eight) Thai baht, the prediction error is about 29.33 (Twenty-two point three) percent, so it means the predicted cost will be 22.64 (Twenty-Two point six four) to 63.35 (Sixty three point three five) that create an error about 9.39 (Nine point three nine) to 14.37  (Fourteen point three seven) baht.</a:t>
                </a:r>
              </a:p>
              <a:p>
                <a:r>
                  <a:rPr lang="en-US" sz="1800" kern="1200" dirty="0">
                    <a:solidFill>
                      <a:schemeClr val="tx1"/>
                    </a:solidFill>
                    <a:effectLst/>
                    <a:latin typeface="+mn-lt"/>
                    <a:ea typeface="+mn-ea"/>
                    <a:cs typeface="+mn-cs"/>
                  </a:rPr>
                  <a:t> </a:t>
                </a:r>
              </a:p>
              <a:p>
                <a:r>
                  <a:rPr lang="en-US" sz="1800" kern="1200" dirty="0">
                    <a:solidFill>
                      <a:schemeClr val="tx1"/>
                    </a:solidFill>
                    <a:effectLst/>
                    <a:latin typeface="+mn-lt"/>
                    <a:ea typeface="+mn-ea"/>
                    <a:cs typeface="+mn-cs"/>
                  </a:rPr>
                  <a:t>In complicated dataset 2, the prediction error is 38.97 (Thirty-eight point nine seven). With a wider data range, the prediction error is around 7.81 (Seven point eight one) to 38.17 (Thirty-eight point one seven) baht.</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Cordia New" panose="020B0304020202020204" pitchFamily="34" charset="-34"/>
                  </a:rPr>
                  <a:t>For the experiment, we use 100 and 400 iterations. In this presentation, I will show you the results of 400 iterations. The model can predict the sample dataset from the learning rate </a:t>
                </a:r>
                <a:r>
                  <a:rPr lang="en-US" sz="1800" i="0" kern="100">
                    <a:effectLst/>
                    <a:latin typeface="Cambria Math" panose="02040503050406030204" pitchFamily="18" charset="0"/>
                    <a:ea typeface="Aptos" panose="020B0004020202020204" pitchFamily="34" charset="0"/>
                    <a:cs typeface="Cordia New" panose="020B0304020202020204" pitchFamily="34" charset="-34"/>
                  </a:rPr>
                  <a:t>10^(−5)</a:t>
                </a:r>
                <a:r>
                  <a:rPr lang="en-US" sz="1800" kern="100" dirty="0">
                    <a:effectLst/>
                    <a:latin typeface="Calibri" panose="020F0502020204030204" pitchFamily="34" charset="0"/>
                    <a:ea typeface="Aptos" panose="020B0004020202020204" pitchFamily="34" charset="0"/>
                    <a:cs typeface="Cordia New" panose="020B0304020202020204" pitchFamily="34" charset="-34"/>
                  </a:rPr>
                  <a:t> (Ten to minus five) with the lowest Root mean square percent error of 26.20 while in the complicated dataset, it can start when using a learning rate less than </a:t>
                </a:r>
                <a:r>
                  <a:rPr lang="en-US" sz="1800" i="0" kern="100">
                    <a:effectLst/>
                    <a:latin typeface="Cambria Math" panose="02040503050406030204" pitchFamily="18" charset="0"/>
                    <a:ea typeface="Aptos" panose="020B0004020202020204" pitchFamily="34" charset="0"/>
                    <a:cs typeface="Cordia New" panose="020B0304020202020204" pitchFamily="34" charset="-34"/>
                  </a:rPr>
                  <a:t>10^(−6)</a:t>
                </a:r>
                <a:r>
                  <a:rPr lang="en-US" sz="1800" kern="100" dirty="0">
                    <a:effectLst/>
                    <a:latin typeface="Calibri" panose="020F0502020204030204" pitchFamily="34" charset="0"/>
                    <a:ea typeface="Aptos" panose="020B0004020202020204" pitchFamily="34" charset="0"/>
                    <a:cs typeface="Cordia New" panose="020B0304020202020204" pitchFamily="34" charset="-34"/>
                  </a:rPr>
                  <a:t> (Ten to minus six)</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endParaRPr lang="th-TH" dirty="0"/>
              </a:p>
            </p:txBody>
          </p:sp>
        </mc:Fallback>
      </mc:AlternateContent>
      <p:sp>
        <p:nvSpPr>
          <p:cNvPr id="4" name="Slide Number Placeholder 3"/>
          <p:cNvSpPr>
            <a:spLocks noGrp="1"/>
          </p:cNvSpPr>
          <p:nvPr>
            <p:ph type="sldNum" sz="quarter" idx="5"/>
          </p:nvPr>
        </p:nvSpPr>
        <p:spPr/>
        <p:txBody>
          <a:bodyPr/>
          <a:lstStyle/>
          <a:p>
            <a:fld id="{575DD7AC-2BC1-40D6-8B9F-1C0652D3D910}" type="slidenum">
              <a:rPr lang="th-TH" smtClean="0"/>
              <a:t>16</a:t>
            </a:fld>
            <a:endParaRPr lang="th-TH"/>
          </a:p>
        </p:txBody>
      </p:sp>
    </p:spTree>
    <p:extLst>
      <p:ext uri="{BB962C8B-B14F-4D97-AF65-F5344CB8AC3E}">
        <p14:creationId xmlns:p14="http://schemas.microsoft.com/office/powerpoint/2010/main" val="3550825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tabLst>
                <a:tab pos="3390900" algn="l"/>
              </a:tabLst>
            </a:pPr>
            <a:r>
              <a:rPr lang="en-US" sz="1800" kern="100" dirty="0">
                <a:effectLst/>
                <a:latin typeface="Calibri" panose="020F0502020204030204" pitchFamily="34" charset="0"/>
                <a:ea typeface="Aptos" panose="020B0004020202020204" pitchFamily="34" charset="0"/>
                <a:cs typeface="Cordia New" panose="020B0304020202020204" pitchFamily="34" charset="-34"/>
              </a:rPr>
              <a:t>Some of the problems that prevented the model from creating higher accuracy possibly came from a too-rough model structure, incomprehensive sample data, and an incomplete understanding of nature.</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pPr>
              <a:spcAft>
                <a:spcPts val="800"/>
              </a:spcAft>
              <a:tabLst>
                <a:tab pos="3390900" algn="l"/>
              </a:tabLst>
            </a:pPr>
            <a:r>
              <a:rPr lang="en-US" sz="1800" kern="100" dirty="0">
                <a:effectLst/>
                <a:latin typeface="Calibri" panose="020F0502020204030204" pitchFamily="34" charset="0"/>
                <a:ea typeface="Aptos" panose="020B0004020202020204" pitchFamily="34" charset="0"/>
                <a:cs typeface="Cordia New" panose="020B0304020202020204" pitchFamily="34" charset="-34"/>
              </a:rPr>
              <a:t>For our future work, we will try to evaluate our model with real-world data, at this time we will know what the actual complicated level is and create more fine-tuning to our model. </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endParaRPr lang="th-TH" dirty="0"/>
          </a:p>
        </p:txBody>
      </p:sp>
      <p:sp>
        <p:nvSpPr>
          <p:cNvPr id="4" name="Slide Number Placeholder 3"/>
          <p:cNvSpPr>
            <a:spLocks noGrp="1"/>
          </p:cNvSpPr>
          <p:nvPr>
            <p:ph type="sldNum" sz="quarter" idx="5"/>
          </p:nvPr>
        </p:nvSpPr>
        <p:spPr/>
        <p:txBody>
          <a:bodyPr/>
          <a:lstStyle/>
          <a:p>
            <a:fld id="{575DD7AC-2BC1-40D6-8B9F-1C0652D3D910}" type="slidenum">
              <a:rPr lang="th-TH" smtClean="0"/>
              <a:t>17</a:t>
            </a:fld>
            <a:endParaRPr lang="th-TH"/>
          </a:p>
        </p:txBody>
      </p:sp>
    </p:spTree>
    <p:extLst>
      <p:ext uri="{BB962C8B-B14F-4D97-AF65-F5344CB8AC3E}">
        <p14:creationId xmlns:p14="http://schemas.microsoft.com/office/powerpoint/2010/main" val="2577154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tabLst>
                <a:tab pos="3390900" algn="l"/>
              </a:tabLst>
            </a:pPr>
            <a:r>
              <a:rPr lang="en-US" sz="1800" kern="100" dirty="0">
                <a:effectLst/>
                <a:latin typeface="Calibri" panose="020F0502020204030204" pitchFamily="34" charset="0"/>
                <a:ea typeface="Aptos" panose="020B0004020202020204" pitchFamily="34" charset="0"/>
                <a:cs typeface="Cordia New" panose="020B0304020202020204" pitchFamily="34" charset="-34"/>
              </a:rPr>
              <a:t>In conclusion, we introduce you to a glass box cost estimation model based on Time-Driven Activity-based costing and Artificial Neural Networks. We construct a model with 4 types of cost elements converging to a central neuron, create a set of hidden weights inside each element across a model, and use gradient descent to adjust them in each iteration of learning.</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pPr>
              <a:spcAft>
                <a:spcPts val="800"/>
              </a:spcAft>
              <a:tabLst>
                <a:tab pos="3390900" algn="l"/>
              </a:tabLst>
            </a:pPr>
            <a:r>
              <a:rPr lang="en-US" sz="1800" kern="100" dirty="0">
                <a:effectLst/>
                <a:latin typeface="Calibri" panose="020F0502020204030204" pitchFamily="34" charset="0"/>
                <a:ea typeface="Aptos" panose="020B0004020202020204" pitchFamily="34" charset="0"/>
                <a:cs typeface="Cordia New" panose="020B0304020202020204" pitchFamily="34" charset="-34"/>
              </a:rPr>
              <a:t>The created model can predict the accurate result by creating errors around 25-40%, with the problem of model resolution level and sample data nature leading us to evaluate and fine-tune them with real-world data.</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endParaRPr lang="th-TH" dirty="0"/>
          </a:p>
          <a:p>
            <a:endParaRPr lang="th-TH" dirty="0"/>
          </a:p>
        </p:txBody>
      </p:sp>
      <p:sp>
        <p:nvSpPr>
          <p:cNvPr id="4" name="Slide Number Placeholder 3"/>
          <p:cNvSpPr>
            <a:spLocks noGrp="1"/>
          </p:cNvSpPr>
          <p:nvPr>
            <p:ph type="sldNum" sz="quarter" idx="5"/>
          </p:nvPr>
        </p:nvSpPr>
        <p:spPr/>
        <p:txBody>
          <a:bodyPr/>
          <a:lstStyle/>
          <a:p>
            <a:fld id="{575DD7AC-2BC1-40D6-8B9F-1C0652D3D910}" type="slidenum">
              <a:rPr lang="th-TH" smtClean="0"/>
              <a:t>18</a:t>
            </a:fld>
            <a:endParaRPr lang="th-TH"/>
          </a:p>
        </p:txBody>
      </p:sp>
    </p:spTree>
    <p:extLst>
      <p:ext uri="{BB962C8B-B14F-4D97-AF65-F5344CB8AC3E}">
        <p14:creationId xmlns:p14="http://schemas.microsoft.com/office/powerpoint/2010/main" val="1653060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fld id="{575DD7AC-2BC1-40D6-8B9F-1C0652D3D910}" type="slidenum">
              <a:rPr lang="th-TH" smtClean="0"/>
              <a:t>19</a:t>
            </a:fld>
            <a:endParaRPr lang="th-TH"/>
          </a:p>
        </p:txBody>
      </p:sp>
    </p:spTree>
    <p:extLst>
      <p:ext uri="{BB962C8B-B14F-4D97-AF65-F5344CB8AC3E}">
        <p14:creationId xmlns:p14="http://schemas.microsoft.com/office/powerpoint/2010/main" val="1292082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In our problem statement. Firstly, I will introduce you an Artificial Neural Networks, one technology behind Artificial intelligence or AI.</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Artificial Neural Network is famous for construction manufacturing cost estimation, but the nature of its generalizability can make cost estimation possible for any manufacturing </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However, it has some limitations which are it requires a rich architecture which creates a complicated structure. The result of a network cannot </a:t>
            </a:r>
            <a:r>
              <a:rPr lang="en-US" sz="1800" i="1" kern="100" dirty="0">
                <a:effectLst/>
                <a:latin typeface="Calibri" panose="020F0502020204030204" pitchFamily="34" charset="0"/>
                <a:ea typeface="Aptos" panose="020B0004020202020204" pitchFamily="34" charset="0"/>
                <a:cs typeface="Cordia New" panose="020B0304020202020204" pitchFamily="34" charset="-34"/>
              </a:rPr>
              <a:t>be explainable</a:t>
            </a:r>
            <a:r>
              <a:rPr lang="en-US" sz="1800" kern="100" dirty="0">
                <a:effectLst/>
                <a:latin typeface="Calibri" panose="020F0502020204030204" pitchFamily="34" charset="0"/>
                <a:ea typeface="Aptos" panose="020B0004020202020204" pitchFamily="34" charset="0"/>
                <a:cs typeface="Cordia New" panose="020B0304020202020204" pitchFamily="34" charset="-34"/>
              </a:rPr>
              <a:t> and lastly, the nature of ANN is in a black box behavior.</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p:txBody>
      </p:sp>
      <p:sp>
        <p:nvSpPr>
          <p:cNvPr id="4" name="Slide Number Placeholder 3"/>
          <p:cNvSpPr>
            <a:spLocks noGrp="1"/>
          </p:cNvSpPr>
          <p:nvPr>
            <p:ph type="sldNum" sz="quarter" idx="5"/>
          </p:nvPr>
        </p:nvSpPr>
        <p:spPr/>
        <p:txBody>
          <a:bodyPr/>
          <a:lstStyle/>
          <a:p>
            <a:fld id="{575DD7AC-2BC1-40D6-8B9F-1C0652D3D910}" type="slidenum">
              <a:rPr lang="th-TH" smtClean="0"/>
              <a:t>2</a:t>
            </a:fld>
            <a:endParaRPr lang="th-TH"/>
          </a:p>
        </p:txBody>
      </p:sp>
    </p:spTree>
    <p:extLst>
      <p:ext uri="{BB962C8B-B14F-4D97-AF65-F5344CB8AC3E}">
        <p14:creationId xmlns:p14="http://schemas.microsoft.com/office/powerpoint/2010/main" val="9723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fld id="{575DD7AC-2BC1-40D6-8B9F-1C0652D3D910}" type="slidenum">
              <a:rPr lang="th-TH" smtClean="0"/>
              <a:t>21</a:t>
            </a:fld>
            <a:endParaRPr lang="th-TH"/>
          </a:p>
        </p:txBody>
      </p:sp>
    </p:spTree>
    <p:extLst>
      <p:ext uri="{BB962C8B-B14F-4D97-AF65-F5344CB8AC3E}">
        <p14:creationId xmlns:p14="http://schemas.microsoft.com/office/powerpoint/2010/main" val="2309972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After 400 iterations, I want you to look for the most visual example in actual cost.</a:t>
                </a:r>
              </a:p>
              <a:p>
                <a:r>
                  <a:rPr lang="en-US" sz="1800" kern="1200" dirty="0">
                    <a:solidFill>
                      <a:schemeClr val="tx1"/>
                    </a:solidFill>
                    <a:effectLst/>
                    <a:latin typeface="+mn-lt"/>
                    <a:ea typeface="+mn-ea"/>
                    <a:cs typeface="+mn-cs"/>
                  </a:rPr>
                  <a:t>On dataset 1 we simulate data on cost range as 32.03 (Thirty-two point zero three) to 48.98 (Forty-eight point nine eight) Thai baht, the prediction error is about 29.33 (Twenty-two point three) percent, so it means the predicted cost will be 22.64 (Twenty-Two point six four) to 63.35 (Sixty three point three five) that create an error about 9.39 (Nine point three nine) to 14.37  (Fourteen point three seven) baht.</a:t>
                </a:r>
              </a:p>
              <a:p>
                <a:r>
                  <a:rPr lang="en-US" sz="1800" kern="1200" dirty="0">
                    <a:solidFill>
                      <a:schemeClr val="tx1"/>
                    </a:solidFill>
                    <a:effectLst/>
                    <a:latin typeface="+mn-lt"/>
                    <a:ea typeface="+mn-ea"/>
                    <a:cs typeface="+mn-cs"/>
                  </a:rPr>
                  <a:t> </a:t>
                </a:r>
              </a:p>
              <a:p>
                <a:r>
                  <a:rPr lang="en-US" sz="1800" kern="1200" dirty="0">
                    <a:solidFill>
                      <a:schemeClr val="tx1"/>
                    </a:solidFill>
                    <a:effectLst/>
                    <a:latin typeface="+mn-lt"/>
                    <a:ea typeface="+mn-ea"/>
                    <a:cs typeface="+mn-cs"/>
                  </a:rPr>
                  <a:t>In complicated dataset 2, the prediction error is 38.97 (Thirty-eight point nine seven). With a wider data range, the prediction error is around 7.81 (Seven point eight one) to 38.17 (Thirty-eight point one seven) baht.</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Cordia New" panose="020B0304020202020204" pitchFamily="34" charset="-34"/>
                  </a:rPr>
                  <a:t>For the experiment, we use 100 and 400 iterations. In this presentation, I will show you the results of 400 iterations. The model can predict the sample dataset from the learning rate </a:t>
                </a:r>
                <a:r>
                  <a:rPr lang="en-US" sz="1800" i="0" kern="100">
                    <a:effectLst/>
                    <a:latin typeface="Cambria Math" panose="02040503050406030204" pitchFamily="18" charset="0"/>
                    <a:ea typeface="Aptos" panose="020B0004020202020204" pitchFamily="34" charset="0"/>
                    <a:cs typeface="Cordia New" panose="020B0304020202020204" pitchFamily="34" charset="-34"/>
                  </a:rPr>
                  <a:t>10^(−5)</a:t>
                </a:r>
                <a:r>
                  <a:rPr lang="en-US" sz="1800" kern="100" dirty="0">
                    <a:effectLst/>
                    <a:latin typeface="Calibri" panose="020F0502020204030204" pitchFamily="34" charset="0"/>
                    <a:ea typeface="Aptos" panose="020B0004020202020204" pitchFamily="34" charset="0"/>
                    <a:cs typeface="Cordia New" panose="020B0304020202020204" pitchFamily="34" charset="-34"/>
                  </a:rPr>
                  <a:t> (Ten to minus five) with the lowest Root mean square percent error of 26.20 while in the complicated dataset, it can start when using a learning rate less than </a:t>
                </a:r>
                <a:r>
                  <a:rPr lang="en-US" sz="1800" i="0" kern="100">
                    <a:effectLst/>
                    <a:latin typeface="Cambria Math" panose="02040503050406030204" pitchFamily="18" charset="0"/>
                    <a:ea typeface="Aptos" panose="020B0004020202020204" pitchFamily="34" charset="0"/>
                    <a:cs typeface="Cordia New" panose="020B0304020202020204" pitchFamily="34" charset="-34"/>
                  </a:rPr>
                  <a:t>10^(−6)</a:t>
                </a:r>
                <a:r>
                  <a:rPr lang="en-US" sz="1800" kern="100" dirty="0">
                    <a:effectLst/>
                    <a:latin typeface="Calibri" panose="020F0502020204030204" pitchFamily="34" charset="0"/>
                    <a:ea typeface="Aptos" panose="020B0004020202020204" pitchFamily="34" charset="0"/>
                    <a:cs typeface="Cordia New" panose="020B0304020202020204" pitchFamily="34" charset="-34"/>
                  </a:rPr>
                  <a:t> (Ten to minus six)</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endParaRPr lang="th-TH" dirty="0"/>
              </a:p>
            </p:txBody>
          </p:sp>
        </mc:Fallback>
      </mc:AlternateContent>
      <p:sp>
        <p:nvSpPr>
          <p:cNvPr id="4" name="Slide Number Placeholder 3"/>
          <p:cNvSpPr>
            <a:spLocks noGrp="1"/>
          </p:cNvSpPr>
          <p:nvPr>
            <p:ph type="sldNum" sz="quarter" idx="5"/>
          </p:nvPr>
        </p:nvSpPr>
        <p:spPr/>
        <p:txBody>
          <a:bodyPr/>
          <a:lstStyle/>
          <a:p>
            <a:fld id="{575DD7AC-2BC1-40D6-8B9F-1C0652D3D910}" type="slidenum">
              <a:rPr lang="th-TH" smtClean="0"/>
              <a:t>25</a:t>
            </a:fld>
            <a:endParaRPr lang="th-TH"/>
          </a:p>
        </p:txBody>
      </p:sp>
    </p:spTree>
    <p:extLst>
      <p:ext uri="{BB962C8B-B14F-4D97-AF65-F5344CB8AC3E}">
        <p14:creationId xmlns:p14="http://schemas.microsoft.com/office/powerpoint/2010/main" val="3315275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So I will do the opposite way, I will create a glass box structure, the specific purpose neural network for cost estimation named Time Driven Cost Estimation or we call TDCE by using the idea of Time Driven Activity based costing.</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p:txBody>
      </p:sp>
      <p:sp>
        <p:nvSpPr>
          <p:cNvPr id="4" name="Slide Number Placeholder 3"/>
          <p:cNvSpPr>
            <a:spLocks noGrp="1"/>
          </p:cNvSpPr>
          <p:nvPr>
            <p:ph type="sldNum" sz="quarter" idx="5"/>
          </p:nvPr>
        </p:nvSpPr>
        <p:spPr/>
        <p:txBody>
          <a:bodyPr/>
          <a:lstStyle/>
          <a:p>
            <a:fld id="{575DD7AC-2BC1-40D6-8B9F-1C0652D3D910}" type="slidenum">
              <a:rPr lang="th-TH" smtClean="0"/>
              <a:t>3</a:t>
            </a:fld>
            <a:endParaRPr lang="th-TH"/>
          </a:p>
        </p:txBody>
      </p:sp>
    </p:spTree>
    <p:extLst>
      <p:ext uri="{BB962C8B-B14F-4D97-AF65-F5344CB8AC3E}">
        <p14:creationId xmlns:p14="http://schemas.microsoft.com/office/powerpoint/2010/main" val="2768295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Time Driven Activity-based costing, founded in 2003 by Havard Business School, overcame the traditional volume-based costing by adding the term of factory overhead. Factory overhead is a time-driven term divide, they divide them into many resource cost drivers, calculate their unit cost, and find the used time.</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p:txBody>
      </p:sp>
      <p:sp>
        <p:nvSpPr>
          <p:cNvPr id="4" name="Slide Number Placeholder 3"/>
          <p:cNvSpPr>
            <a:spLocks noGrp="1"/>
          </p:cNvSpPr>
          <p:nvPr>
            <p:ph type="sldNum" sz="quarter" idx="5"/>
          </p:nvPr>
        </p:nvSpPr>
        <p:spPr/>
        <p:txBody>
          <a:bodyPr/>
          <a:lstStyle/>
          <a:p>
            <a:fld id="{575DD7AC-2BC1-40D6-8B9F-1C0652D3D910}" type="slidenum">
              <a:rPr lang="th-TH" smtClean="0"/>
              <a:t>4</a:t>
            </a:fld>
            <a:endParaRPr lang="th-TH"/>
          </a:p>
        </p:txBody>
      </p:sp>
    </p:spTree>
    <p:extLst>
      <p:ext uri="{BB962C8B-B14F-4D97-AF65-F5344CB8AC3E}">
        <p14:creationId xmlns:p14="http://schemas.microsoft.com/office/powerpoint/2010/main" val="1772359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TDABC can be written as this equation, cost comes from direct material cost, direct labor, and the summation multiplication result of time usage and unit cost over the total number of activities, events, and all cost drivers.</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p:txBody>
      </p:sp>
      <p:sp>
        <p:nvSpPr>
          <p:cNvPr id="4" name="Slide Number Placeholder 3"/>
          <p:cNvSpPr>
            <a:spLocks noGrp="1"/>
          </p:cNvSpPr>
          <p:nvPr>
            <p:ph type="sldNum" sz="quarter" idx="5"/>
          </p:nvPr>
        </p:nvSpPr>
        <p:spPr/>
        <p:txBody>
          <a:bodyPr/>
          <a:lstStyle/>
          <a:p>
            <a:fld id="{575DD7AC-2BC1-40D6-8B9F-1C0652D3D910}" type="slidenum">
              <a:rPr lang="th-TH" smtClean="0"/>
              <a:t>5</a:t>
            </a:fld>
            <a:endParaRPr lang="th-TH"/>
          </a:p>
        </p:txBody>
      </p:sp>
    </p:spTree>
    <p:extLst>
      <p:ext uri="{BB962C8B-B14F-4D97-AF65-F5344CB8AC3E}">
        <p14:creationId xmlns:p14="http://schemas.microsoft.com/office/powerpoint/2010/main" val="3142223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Cordia New" panose="020B0304020202020204" pitchFamily="34" charset="-34"/>
              </a:rPr>
              <a:t>Our purpose technique named Time Driven Cost Estimation or TDCE includes 4 elements: the mathematical model, architecture design, learning algorithm, and weight adjustment.</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endParaRPr lang="th-TH" dirty="0"/>
          </a:p>
        </p:txBody>
      </p:sp>
      <p:sp>
        <p:nvSpPr>
          <p:cNvPr id="4" name="Slide Number Placeholder 3"/>
          <p:cNvSpPr>
            <a:spLocks noGrp="1"/>
          </p:cNvSpPr>
          <p:nvPr>
            <p:ph type="sldNum" sz="quarter" idx="5"/>
          </p:nvPr>
        </p:nvSpPr>
        <p:spPr/>
        <p:txBody>
          <a:bodyPr/>
          <a:lstStyle/>
          <a:p>
            <a:fld id="{575DD7AC-2BC1-40D6-8B9F-1C0652D3D910}" type="slidenum">
              <a:rPr lang="th-TH" smtClean="0"/>
              <a:t>6</a:t>
            </a:fld>
            <a:endParaRPr lang="th-TH"/>
          </a:p>
        </p:txBody>
      </p:sp>
    </p:spTree>
    <p:extLst>
      <p:ext uri="{BB962C8B-B14F-4D97-AF65-F5344CB8AC3E}">
        <p14:creationId xmlns:p14="http://schemas.microsoft.com/office/powerpoint/2010/main" val="1169427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To model the mathematical equation, we placed the material cost independent of time, which comes from the unit cost and quantity summation.</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To make the model simple, we combine direct labor cost and time-driven term of factory overhead.</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The activities and events are merged into one.</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Finally, we get the new simpler equation: factory overhead is the sum of the multiplication result of unit cost and time for every cost driver.</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p:txBody>
      </p:sp>
      <p:sp>
        <p:nvSpPr>
          <p:cNvPr id="4" name="Slide Number Placeholder 3"/>
          <p:cNvSpPr>
            <a:spLocks noGrp="1"/>
          </p:cNvSpPr>
          <p:nvPr>
            <p:ph type="sldNum" sz="quarter" idx="5"/>
          </p:nvPr>
        </p:nvSpPr>
        <p:spPr/>
        <p:txBody>
          <a:bodyPr/>
          <a:lstStyle/>
          <a:p>
            <a:fld id="{575DD7AC-2BC1-40D6-8B9F-1C0652D3D910}" type="slidenum">
              <a:rPr lang="th-TH" smtClean="0"/>
              <a:t>7</a:t>
            </a:fld>
            <a:endParaRPr lang="th-TH"/>
          </a:p>
        </p:txBody>
      </p:sp>
    </p:spTree>
    <p:extLst>
      <p:ext uri="{BB962C8B-B14F-4D97-AF65-F5344CB8AC3E}">
        <p14:creationId xmlns:p14="http://schemas.microsoft.com/office/powerpoint/2010/main" val="474145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In this paper, we scope the factory overhead or labor, and capital or investment cost. We divide labor costs into monthly paid labor and daily paid labor. We divide their wage into a unit of minutes and do the same thing on capital cost.</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We follow the practical capacity idea of Time Driven Activity-based Costing, which assumes that laborers have worked to their best abilities only 80-85% of their working time, so we divide these equations by 0.8 (zero point eight).</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p:txBody>
      </p:sp>
      <p:sp>
        <p:nvSpPr>
          <p:cNvPr id="4" name="Slide Number Placeholder 3"/>
          <p:cNvSpPr>
            <a:spLocks noGrp="1"/>
          </p:cNvSpPr>
          <p:nvPr>
            <p:ph type="sldNum" sz="quarter" idx="5"/>
          </p:nvPr>
        </p:nvSpPr>
        <p:spPr/>
        <p:txBody>
          <a:bodyPr/>
          <a:lstStyle/>
          <a:p>
            <a:fld id="{575DD7AC-2BC1-40D6-8B9F-1C0652D3D910}" type="slidenum">
              <a:rPr lang="th-TH" smtClean="0"/>
              <a:t>8</a:t>
            </a:fld>
            <a:endParaRPr lang="th-TH"/>
          </a:p>
        </p:txBody>
      </p:sp>
    </p:spTree>
    <p:extLst>
      <p:ext uri="{BB962C8B-B14F-4D97-AF65-F5344CB8AC3E}">
        <p14:creationId xmlns:p14="http://schemas.microsoft.com/office/powerpoint/2010/main" val="2418728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800" kern="100" dirty="0">
                <a:effectLst/>
                <a:latin typeface="Calibri" panose="020F0502020204030204" pitchFamily="34" charset="0"/>
                <a:ea typeface="Aptos" panose="020B0004020202020204" pitchFamily="34" charset="0"/>
                <a:cs typeface="Cordia New" panose="020B0304020202020204" pitchFamily="34" charset="-34"/>
              </a:rPr>
              <a:t>After we get a unit cost, we find their summation of the number of resources supplied. Then we can create a total cost equation from time independence total cost of material, total cost of daily paid labor, monthly paid labor, and capital costs dependent on the time.</a:t>
            </a:r>
            <a:endParaRPr lang="en-US" sz="1800" kern="100" dirty="0">
              <a:effectLst/>
              <a:latin typeface="Aptos" panose="020B0004020202020204" pitchFamily="34" charset="0"/>
              <a:ea typeface="Aptos" panose="020B0004020202020204" pitchFamily="34" charset="0"/>
              <a:cs typeface="Cordia New" panose="020B0304020202020204" pitchFamily="34" charset="-34"/>
            </a:endParaRPr>
          </a:p>
        </p:txBody>
      </p:sp>
      <p:sp>
        <p:nvSpPr>
          <p:cNvPr id="4" name="Slide Number Placeholder 3"/>
          <p:cNvSpPr>
            <a:spLocks noGrp="1"/>
          </p:cNvSpPr>
          <p:nvPr>
            <p:ph type="sldNum" sz="quarter" idx="5"/>
          </p:nvPr>
        </p:nvSpPr>
        <p:spPr/>
        <p:txBody>
          <a:bodyPr/>
          <a:lstStyle/>
          <a:p>
            <a:fld id="{575DD7AC-2BC1-40D6-8B9F-1C0652D3D910}" type="slidenum">
              <a:rPr lang="th-TH" smtClean="0"/>
              <a:t>9</a:t>
            </a:fld>
            <a:endParaRPr lang="th-TH"/>
          </a:p>
        </p:txBody>
      </p:sp>
    </p:spTree>
    <p:extLst>
      <p:ext uri="{BB962C8B-B14F-4D97-AF65-F5344CB8AC3E}">
        <p14:creationId xmlns:p14="http://schemas.microsoft.com/office/powerpoint/2010/main" val="92495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2E15F-6F12-4785-8762-57A335C6DEF6}"/>
              </a:ext>
            </a:extLst>
          </p:cNvPr>
          <p:cNvSpPr>
            <a:spLocks noGrp="1"/>
          </p:cNvSpPr>
          <p:nvPr>
            <p:ph type="ctrTitle"/>
          </p:nvPr>
        </p:nvSpPr>
        <p:spPr>
          <a:xfrm>
            <a:off x="1524000" y="1122363"/>
            <a:ext cx="9144000" cy="2387600"/>
          </a:xfrm>
        </p:spPr>
        <p:txBody>
          <a:bodyPr anchor="b">
            <a:normAutofit/>
          </a:bodyPr>
          <a:lstStyle>
            <a:lvl1pPr algn="l">
              <a:defRPr sz="3600">
                <a:latin typeface="Fira Sans Medium" panose="020B0603050000020004" pitchFamily="34" charset="0"/>
              </a:defRPr>
            </a:lvl1pPr>
          </a:lstStyle>
          <a:p>
            <a:r>
              <a:rPr lang="en-US"/>
              <a:t>Click to edit Master title style</a:t>
            </a:r>
            <a:endParaRPr lang="th-TH" dirty="0"/>
          </a:p>
        </p:txBody>
      </p:sp>
      <p:sp>
        <p:nvSpPr>
          <p:cNvPr id="3" name="Subtitle 2">
            <a:extLst>
              <a:ext uri="{FF2B5EF4-FFF2-40B4-BE49-F238E27FC236}">
                <a16:creationId xmlns:a16="http://schemas.microsoft.com/office/drawing/2014/main" id="{5B4E3F1D-5ED0-42E8-B5D3-F2A6ADFFE56C}"/>
              </a:ext>
            </a:extLst>
          </p:cNvPr>
          <p:cNvSpPr>
            <a:spLocks noGrp="1"/>
          </p:cNvSpPr>
          <p:nvPr>
            <p:ph type="subTitle" idx="1"/>
          </p:nvPr>
        </p:nvSpPr>
        <p:spPr>
          <a:xfrm>
            <a:off x="1524000" y="3664512"/>
            <a:ext cx="9144000" cy="819509"/>
          </a:xfrm>
        </p:spPr>
        <p:txBody>
          <a:bodyPr/>
          <a:lstStyle>
            <a:lvl1pPr marL="0" indent="0" algn="l">
              <a:buNone/>
              <a:defRPr sz="2400">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th-TH" dirty="0"/>
          </a:p>
        </p:txBody>
      </p:sp>
      <p:sp>
        <p:nvSpPr>
          <p:cNvPr id="4" name="Date Placeholder 3">
            <a:extLst>
              <a:ext uri="{FF2B5EF4-FFF2-40B4-BE49-F238E27FC236}">
                <a16:creationId xmlns:a16="http://schemas.microsoft.com/office/drawing/2014/main" id="{04A4EEED-18F9-42B1-A21E-A608AC37AA50}"/>
              </a:ext>
            </a:extLst>
          </p:cNvPr>
          <p:cNvSpPr>
            <a:spLocks noGrp="1"/>
          </p:cNvSpPr>
          <p:nvPr>
            <p:ph type="dt" sz="half" idx="10"/>
          </p:nvPr>
        </p:nvSpPr>
        <p:spPr>
          <a:xfrm>
            <a:off x="8939158" y="6096724"/>
            <a:ext cx="2743200" cy="365125"/>
          </a:xfrm>
        </p:spPr>
        <p:txBody>
          <a:bodyPr/>
          <a:lstStyle>
            <a:lvl1pPr algn="r">
              <a:defRPr sz="1800">
                <a:solidFill>
                  <a:schemeClr val="accent6"/>
                </a:solidFill>
              </a:defRPr>
            </a:lvl1pPr>
          </a:lstStyle>
          <a:p>
            <a:fld id="{479B9134-E96A-467A-8F6C-1B5D7F2E081C}" type="datetime3">
              <a:rPr lang="en-US" smtClean="0"/>
              <a:pPr/>
              <a:t>27 August 2024</a:t>
            </a:fld>
            <a:endParaRPr lang="th-TH"/>
          </a:p>
        </p:txBody>
      </p:sp>
      <p:sp>
        <p:nvSpPr>
          <p:cNvPr id="5" name="Footer Placeholder 4">
            <a:extLst>
              <a:ext uri="{FF2B5EF4-FFF2-40B4-BE49-F238E27FC236}">
                <a16:creationId xmlns:a16="http://schemas.microsoft.com/office/drawing/2014/main" id="{B38B0E5B-1AB9-45FA-B003-328C798473B6}"/>
              </a:ext>
            </a:extLst>
          </p:cNvPr>
          <p:cNvSpPr>
            <a:spLocks noGrp="1"/>
          </p:cNvSpPr>
          <p:nvPr>
            <p:ph type="ftr" sz="quarter" idx="11"/>
          </p:nvPr>
        </p:nvSpPr>
        <p:spPr>
          <a:xfrm>
            <a:off x="1524000" y="5173945"/>
            <a:ext cx="9144000" cy="365125"/>
          </a:xfrm>
        </p:spPr>
        <p:txBody>
          <a:bodyPr/>
          <a:lstStyle>
            <a:lvl1pPr algn="l">
              <a:defRPr sz="2000">
                <a:solidFill>
                  <a:schemeClr val="accent6"/>
                </a:solidFill>
              </a:defRPr>
            </a:lvl1pPr>
          </a:lstStyle>
          <a:p>
            <a:r>
              <a:rPr lang="en-US"/>
              <a:t>Midterm Progress 2/2023</a:t>
            </a:r>
            <a:endParaRPr lang="th-TH" dirty="0"/>
          </a:p>
        </p:txBody>
      </p:sp>
      <p:sp>
        <p:nvSpPr>
          <p:cNvPr id="8" name="สี่เหลี่ยมผืนผ้า: มุมตัดเดียว 24">
            <a:extLst>
              <a:ext uri="{FF2B5EF4-FFF2-40B4-BE49-F238E27FC236}">
                <a16:creationId xmlns:a16="http://schemas.microsoft.com/office/drawing/2014/main" id="{06BF8F2B-FDBB-2129-CAF0-209D049B54E6}"/>
              </a:ext>
            </a:extLst>
          </p:cNvPr>
          <p:cNvSpPr/>
          <p:nvPr/>
        </p:nvSpPr>
        <p:spPr>
          <a:xfrm flipH="1" flipV="1">
            <a:off x="9818983" y="-9751"/>
            <a:ext cx="2366356" cy="589548"/>
          </a:xfrm>
          <a:prstGeom prst="snip1Rect">
            <a:avLst>
              <a:gd name="adj" fmla="val 237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 name="Moon 20">
            <a:extLst>
              <a:ext uri="{FF2B5EF4-FFF2-40B4-BE49-F238E27FC236}">
                <a16:creationId xmlns:a16="http://schemas.microsoft.com/office/drawing/2014/main" id="{64ED257C-074A-AD16-4F75-1AFD70DF008B}"/>
              </a:ext>
            </a:extLst>
          </p:cNvPr>
          <p:cNvSpPr/>
          <p:nvPr/>
        </p:nvSpPr>
        <p:spPr>
          <a:xfrm rot="19547665">
            <a:off x="10917305" y="135709"/>
            <a:ext cx="1070630" cy="1670869"/>
          </a:xfrm>
          <a:prstGeom prst="moon">
            <a:avLst>
              <a:gd name="adj" fmla="val 32584"/>
            </a:avLst>
          </a:prstGeom>
          <a:gradFill>
            <a:gsLst>
              <a:gs pos="0">
                <a:schemeClr val="accent1">
                  <a:lumMod val="5000"/>
                  <a:lumOff val="95000"/>
                </a:schemeClr>
              </a:gs>
              <a:gs pos="100000">
                <a:schemeClr val="accent1"/>
              </a:gs>
              <a:gs pos="53000">
                <a:schemeClr val="accent1">
                  <a:lumMod val="45000"/>
                  <a:lumOff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Moon 21">
            <a:extLst>
              <a:ext uri="{FF2B5EF4-FFF2-40B4-BE49-F238E27FC236}">
                <a16:creationId xmlns:a16="http://schemas.microsoft.com/office/drawing/2014/main" id="{7BE1EC55-2818-1F69-9440-281F2BAD04D3}"/>
              </a:ext>
            </a:extLst>
          </p:cNvPr>
          <p:cNvSpPr/>
          <p:nvPr/>
        </p:nvSpPr>
        <p:spPr>
          <a:xfrm rot="19547665">
            <a:off x="10410359" y="89744"/>
            <a:ext cx="1070630" cy="2717218"/>
          </a:xfrm>
          <a:prstGeom prst="moon">
            <a:avLst>
              <a:gd name="adj" fmla="val 32584"/>
            </a:avLst>
          </a:prstGeom>
          <a:gradFill>
            <a:gsLst>
              <a:gs pos="0">
                <a:schemeClr val="accent1">
                  <a:lumMod val="5000"/>
                  <a:lumOff val="95000"/>
                </a:schemeClr>
              </a:gs>
              <a:gs pos="100000">
                <a:schemeClr val="accent1"/>
              </a:gs>
              <a:gs pos="53000">
                <a:schemeClr val="accent1">
                  <a:lumMod val="45000"/>
                  <a:lumOff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Moon 22">
            <a:extLst>
              <a:ext uri="{FF2B5EF4-FFF2-40B4-BE49-F238E27FC236}">
                <a16:creationId xmlns:a16="http://schemas.microsoft.com/office/drawing/2014/main" id="{2AE602B2-F318-B7C7-0043-4727FA7F3920}"/>
              </a:ext>
            </a:extLst>
          </p:cNvPr>
          <p:cNvSpPr/>
          <p:nvPr/>
        </p:nvSpPr>
        <p:spPr>
          <a:xfrm rot="7805081">
            <a:off x="570058" y="5301903"/>
            <a:ext cx="499067" cy="1676130"/>
          </a:xfrm>
          <a:prstGeom prst="moon">
            <a:avLst>
              <a:gd name="adj" fmla="val 52272"/>
            </a:avLst>
          </a:prstGeom>
          <a:gradFill>
            <a:gsLst>
              <a:gs pos="0">
                <a:schemeClr val="accent1">
                  <a:lumMod val="5000"/>
                  <a:lumOff val="95000"/>
                </a:schemeClr>
              </a:gs>
              <a:gs pos="100000">
                <a:schemeClr val="accent1"/>
              </a:gs>
              <a:gs pos="53000">
                <a:schemeClr val="accent1">
                  <a:lumMod val="45000"/>
                  <a:lumOff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53388112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849E4-BA3D-497F-99FE-431D4CDCC48E}"/>
              </a:ext>
            </a:extLst>
          </p:cNvPr>
          <p:cNvSpPr>
            <a:spLocks noGrp="1"/>
          </p:cNvSpPr>
          <p:nvPr>
            <p:ph type="title"/>
          </p:nvPr>
        </p:nvSpPr>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E19A0B0D-0A59-4801-8D1C-315AF2C0D2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8A3A1A32-BE7C-45DB-B151-A2813668AFB6}"/>
              </a:ext>
            </a:extLst>
          </p:cNvPr>
          <p:cNvSpPr>
            <a:spLocks noGrp="1"/>
          </p:cNvSpPr>
          <p:nvPr>
            <p:ph type="dt" sz="half" idx="10"/>
          </p:nvPr>
        </p:nvSpPr>
        <p:spPr/>
        <p:txBody>
          <a:bodyPr/>
          <a:lstStyle/>
          <a:p>
            <a:fld id="{81417473-1A1C-4C68-89C7-A701A2BEA3D7}" type="datetime3">
              <a:rPr lang="en-US" smtClean="0"/>
              <a:t>27 August 2024</a:t>
            </a:fld>
            <a:endParaRPr lang="th-TH"/>
          </a:p>
        </p:txBody>
      </p:sp>
      <p:sp>
        <p:nvSpPr>
          <p:cNvPr id="5" name="Footer Placeholder 4">
            <a:extLst>
              <a:ext uri="{FF2B5EF4-FFF2-40B4-BE49-F238E27FC236}">
                <a16:creationId xmlns:a16="http://schemas.microsoft.com/office/drawing/2014/main" id="{3AD40633-CD1F-494B-8714-074D94F51E7F}"/>
              </a:ext>
            </a:extLst>
          </p:cNvPr>
          <p:cNvSpPr>
            <a:spLocks noGrp="1"/>
          </p:cNvSpPr>
          <p:nvPr>
            <p:ph type="ftr" sz="quarter" idx="11"/>
          </p:nvPr>
        </p:nvSpPr>
        <p:spPr/>
        <p:txBody>
          <a:bodyPr/>
          <a:lstStyle/>
          <a:p>
            <a:r>
              <a:rPr lang="en-US"/>
              <a:t>Midterm Progress 2/2023</a:t>
            </a:r>
            <a:endParaRPr lang="th-TH"/>
          </a:p>
        </p:txBody>
      </p:sp>
      <p:sp>
        <p:nvSpPr>
          <p:cNvPr id="6" name="Slide Number Placeholder 5">
            <a:extLst>
              <a:ext uri="{FF2B5EF4-FFF2-40B4-BE49-F238E27FC236}">
                <a16:creationId xmlns:a16="http://schemas.microsoft.com/office/drawing/2014/main" id="{C9DFC7D4-16DC-4234-9075-4BBE977B42FF}"/>
              </a:ext>
            </a:extLst>
          </p:cNvPr>
          <p:cNvSpPr>
            <a:spLocks noGrp="1"/>
          </p:cNvSpPr>
          <p:nvPr>
            <p:ph type="sldNum" sz="quarter" idx="12"/>
          </p:nvPr>
        </p:nvSpPr>
        <p:spPr/>
        <p:txBody>
          <a:bodyPr/>
          <a:lstStyle/>
          <a:p>
            <a:fld id="{19F4AC4A-7F96-4DE7-ACD4-4560B36C61BE}" type="slidenum">
              <a:rPr lang="th-TH" smtClean="0"/>
              <a:pPr/>
              <a:t>‹#›</a:t>
            </a:fld>
            <a:endParaRPr lang="th-TH"/>
          </a:p>
        </p:txBody>
      </p:sp>
    </p:spTree>
    <p:extLst>
      <p:ext uri="{BB962C8B-B14F-4D97-AF65-F5344CB8AC3E}">
        <p14:creationId xmlns:p14="http://schemas.microsoft.com/office/powerpoint/2010/main" val="162443652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025ACD-7CA0-40B9-9736-C6CA4044DC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5212824A-5A46-40E5-A38A-1756B1AFE8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2EC36A59-D7E6-47CE-8058-804D1F38149F}"/>
              </a:ext>
            </a:extLst>
          </p:cNvPr>
          <p:cNvSpPr>
            <a:spLocks noGrp="1"/>
          </p:cNvSpPr>
          <p:nvPr>
            <p:ph type="dt" sz="half" idx="10"/>
          </p:nvPr>
        </p:nvSpPr>
        <p:spPr/>
        <p:txBody>
          <a:bodyPr/>
          <a:lstStyle/>
          <a:p>
            <a:fld id="{E8126CB7-FBAB-489D-8F0E-A928EC7F1F59}" type="datetime3">
              <a:rPr lang="en-US" smtClean="0"/>
              <a:t>27 August 2024</a:t>
            </a:fld>
            <a:endParaRPr lang="th-TH"/>
          </a:p>
        </p:txBody>
      </p:sp>
      <p:sp>
        <p:nvSpPr>
          <p:cNvPr id="5" name="Footer Placeholder 4">
            <a:extLst>
              <a:ext uri="{FF2B5EF4-FFF2-40B4-BE49-F238E27FC236}">
                <a16:creationId xmlns:a16="http://schemas.microsoft.com/office/drawing/2014/main" id="{4BE434EF-4C6B-4312-8E58-BCFBEC7F8616}"/>
              </a:ext>
            </a:extLst>
          </p:cNvPr>
          <p:cNvSpPr>
            <a:spLocks noGrp="1"/>
          </p:cNvSpPr>
          <p:nvPr>
            <p:ph type="ftr" sz="quarter" idx="11"/>
          </p:nvPr>
        </p:nvSpPr>
        <p:spPr/>
        <p:txBody>
          <a:bodyPr/>
          <a:lstStyle/>
          <a:p>
            <a:r>
              <a:rPr lang="en-US"/>
              <a:t>Midterm Progress 2/2023</a:t>
            </a:r>
            <a:endParaRPr lang="th-TH"/>
          </a:p>
        </p:txBody>
      </p:sp>
      <p:sp>
        <p:nvSpPr>
          <p:cNvPr id="6" name="Slide Number Placeholder 5">
            <a:extLst>
              <a:ext uri="{FF2B5EF4-FFF2-40B4-BE49-F238E27FC236}">
                <a16:creationId xmlns:a16="http://schemas.microsoft.com/office/drawing/2014/main" id="{3C9D07B2-BC88-4458-B59D-342FBD5ECB3F}"/>
              </a:ext>
            </a:extLst>
          </p:cNvPr>
          <p:cNvSpPr>
            <a:spLocks noGrp="1"/>
          </p:cNvSpPr>
          <p:nvPr>
            <p:ph type="sldNum" sz="quarter" idx="12"/>
          </p:nvPr>
        </p:nvSpPr>
        <p:spPr/>
        <p:txBody>
          <a:bodyPr/>
          <a:lstStyle/>
          <a:p>
            <a:fld id="{19F4AC4A-7F96-4DE7-ACD4-4560B36C61BE}" type="slidenum">
              <a:rPr lang="th-TH" smtClean="0"/>
              <a:pPr/>
              <a:t>‹#›</a:t>
            </a:fld>
            <a:endParaRPr lang="th-TH"/>
          </a:p>
        </p:txBody>
      </p:sp>
    </p:spTree>
    <p:extLst>
      <p:ext uri="{BB962C8B-B14F-4D97-AF65-F5344CB8AC3E}">
        <p14:creationId xmlns:p14="http://schemas.microsoft.com/office/powerpoint/2010/main" val="96501498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904B-8292-3C39-D7DA-D65D0D23A99D}"/>
              </a:ext>
            </a:extLst>
          </p:cNvPr>
          <p:cNvSpPr>
            <a:spLocks noGrp="1"/>
          </p:cNvSpPr>
          <p:nvPr>
            <p:ph type="title"/>
          </p:nvPr>
        </p:nvSpPr>
        <p:spPr>
          <a:xfrm>
            <a:off x="402278" y="4252283"/>
            <a:ext cx="10515600" cy="749849"/>
          </a:xfrm>
        </p:spPr>
        <p:txBody>
          <a:bodyPr/>
          <a:lstStyle/>
          <a:p>
            <a:r>
              <a:rPr lang="en-US"/>
              <a:t>Click to edit Master title style</a:t>
            </a:r>
            <a:endParaRPr lang="th-TH" dirty="0"/>
          </a:p>
        </p:txBody>
      </p:sp>
      <p:sp>
        <p:nvSpPr>
          <p:cNvPr id="6" name="Rectangle 5">
            <a:extLst>
              <a:ext uri="{FF2B5EF4-FFF2-40B4-BE49-F238E27FC236}">
                <a16:creationId xmlns:a16="http://schemas.microsoft.com/office/drawing/2014/main" id="{FF37B946-E84B-90BF-4F80-55451CAA4E5F}"/>
              </a:ext>
            </a:extLst>
          </p:cNvPr>
          <p:cNvSpPr/>
          <p:nvPr/>
        </p:nvSpPr>
        <p:spPr>
          <a:xfrm>
            <a:off x="0" y="-1"/>
            <a:ext cx="12256655" cy="39978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TextBox 8">
            <a:extLst>
              <a:ext uri="{FF2B5EF4-FFF2-40B4-BE49-F238E27FC236}">
                <a16:creationId xmlns:a16="http://schemas.microsoft.com/office/drawing/2014/main" id="{CFA70E3F-8CF0-8329-4CAF-768A717A1CC7}"/>
              </a:ext>
            </a:extLst>
          </p:cNvPr>
          <p:cNvSpPr txBox="1"/>
          <p:nvPr/>
        </p:nvSpPr>
        <p:spPr>
          <a:xfrm>
            <a:off x="3754898" y="5862037"/>
            <a:ext cx="1026131" cy="276999"/>
          </a:xfrm>
          <a:prstGeom prst="rect">
            <a:avLst/>
          </a:prstGeom>
          <a:noFill/>
        </p:spPr>
        <p:txBody>
          <a:bodyPr wrap="square" rtlCol="0">
            <a:spAutoFit/>
          </a:bodyPr>
          <a:lstStyle/>
          <a:p>
            <a:pPr algn="l"/>
            <a:r>
              <a:rPr lang="en-US" sz="1200" b="0">
                <a:solidFill>
                  <a:schemeClr val="bg1">
                    <a:lumMod val="50000"/>
                  </a:schemeClr>
                </a:solidFill>
                <a:latin typeface="Fira Sans" panose="020B0503050000020004" pitchFamily="34" charset="0"/>
              </a:rPr>
              <a:t>theethawat</a:t>
            </a:r>
          </a:p>
        </p:txBody>
      </p:sp>
      <p:sp>
        <p:nvSpPr>
          <p:cNvPr id="11" name="TextBox 10">
            <a:extLst>
              <a:ext uri="{FF2B5EF4-FFF2-40B4-BE49-F238E27FC236}">
                <a16:creationId xmlns:a16="http://schemas.microsoft.com/office/drawing/2014/main" id="{7694D178-4122-0FCF-D761-7CE81CAAD9F0}"/>
              </a:ext>
            </a:extLst>
          </p:cNvPr>
          <p:cNvSpPr txBox="1"/>
          <p:nvPr/>
        </p:nvSpPr>
        <p:spPr>
          <a:xfrm>
            <a:off x="803080" y="5879702"/>
            <a:ext cx="2512290" cy="276999"/>
          </a:xfrm>
          <a:prstGeom prst="rect">
            <a:avLst/>
          </a:prstGeom>
          <a:noFill/>
        </p:spPr>
        <p:txBody>
          <a:bodyPr wrap="square">
            <a:spAutoFit/>
          </a:bodyPr>
          <a:lstStyle/>
          <a:p>
            <a:pPr algn="l"/>
            <a:r>
              <a:rPr lang="en-US" sz="1200" dirty="0">
                <a:solidFill>
                  <a:schemeClr val="bg1">
                    <a:lumMod val="50000"/>
                  </a:schemeClr>
                </a:solidFill>
                <a:latin typeface="Fira Sans" panose="020B0503050000020004" pitchFamily="34" charset="0"/>
              </a:rPr>
              <a:t>theethawat.s@outlook.co.th</a:t>
            </a:r>
          </a:p>
        </p:txBody>
      </p:sp>
      <p:pic>
        <p:nvPicPr>
          <p:cNvPr id="13" name="Graphic 12" descr="Envelope with solid fill">
            <a:extLst>
              <a:ext uri="{FF2B5EF4-FFF2-40B4-BE49-F238E27FC236}">
                <a16:creationId xmlns:a16="http://schemas.microsoft.com/office/drawing/2014/main" id="{0FBB803D-C5A2-0B1E-063D-BA0E2E87A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036" y="5834283"/>
            <a:ext cx="332508" cy="332508"/>
          </a:xfrm>
          <a:prstGeom prst="rect">
            <a:avLst/>
          </a:prstGeom>
        </p:spPr>
      </p:pic>
      <p:pic>
        <p:nvPicPr>
          <p:cNvPr id="1026" name="Picture 2" descr="Github Logo - Free social media icons">
            <a:extLst>
              <a:ext uri="{FF2B5EF4-FFF2-40B4-BE49-F238E27FC236}">
                <a16:creationId xmlns:a16="http://schemas.microsoft.com/office/drawing/2014/main" id="{A21EF11F-536D-6C54-D6B3-11BE62B45AC7}"/>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62849" y="5840883"/>
            <a:ext cx="276999" cy="2769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751F37C-EFFD-DEB2-0F56-7E3B08C8B7E1}"/>
              </a:ext>
            </a:extLst>
          </p:cNvPr>
          <p:cNvSpPr txBox="1"/>
          <p:nvPr/>
        </p:nvSpPr>
        <p:spPr>
          <a:xfrm>
            <a:off x="740829" y="6217076"/>
            <a:ext cx="3527135" cy="276999"/>
          </a:xfrm>
          <a:prstGeom prst="rect">
            <a:avLst/>
          </a:prstGeom>
          <a:noFill/>
        </p:spPr>
        <p:txBody>
          <a:bodyPr wrap="square" rtlCol="0">
            <a:spAutoFit/>
          </a:bodyPr>
          <a:lstStyle/>
          <a:p>
            <a:pPr algn="l"/>
            <a:r>
              <a:rPr lang="en-US" sz="1200" b="0" dirty="0">
                <a:solidFill>
                  <a:schemeClr val="bg1">
                    <a:lumMod val="50000"/>
                  </a:schemeClr>
                </a:solidFill>
                <a:latin typeface="Fira Sans" panose="020B0503050000020004" pitchFamily="34" charset="0"/>
              </a:rPr>
              <a:t>https://theethawat.dev</a:t>
            </a:r>
          </a:p>
        </p:txBody>
      </p:sp>
      <p:pic>
        <p:nvPicPr>
          <p:cNvPr id="20" name="Graphic 19" descr="Earth Globe - Asia with solid fill">
            <a:extLst>
              <a:ext uri="{FF2B5EF4-FFF2-40B4-BE49-F238E27FC236}">
                <a16:creationId xmlns:a16="http://schemas.microsoft.com/office/drawing/2014/main" id="{5309B268-8632-21B9-7C14-8D3C872A04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4036" y="6169427"/>
            <a:ext cx="322767" cy="322767"/>
          </a:xfrm>
          <a:prstGeom prst="rect">
            <a:avLst/>
          </a:prstGeom>
        </p:spPr>
      </p:pic>
      <p:grpSp>
        <p:nvGrpSpPr>
          <p:cNvPr id="27" name="Group 26">
            <a:extLst>
              <a:ext uri="{FF2B5EF4-FFF2-40B4-BE49-F238E27FC236}">
                <a16:creationId xmlns:a16="http://schemas.microsoft.com/office/drawing/2014/main" id="{D103CD11-4DBC-3B67-F568-8848536B4283}"/>
              </a:ext>
            </a:extLst>
          </p:cNvPr>
          <p:cNvGrpSpPr/>
          <p:nvPr/>
        </p:nvGrpSpPr>
        <p:grpSpPr>
          <a:xfrm>
            <a:off x="402278" y="5451141"/>
            <a:ext cx="2913092" cy="322767"/>
            <a:chOff x="402278" y="5473865"/>
            <a:chExt cx="3821666" cy="429952"/>
          </a:xfrm>
        </p:grpSpPr>
        <p:pic>
          <p:nvPicPr>
            <p:cNvPr id="7" name="Picture 6">
              <a:extLst>
                <a:ext uri="{FF2B5EF4-FFF2-40B4-BE49-F238E27FC236}">
                  <a16:creationId xmlns:a16="http://schemas.microsoft.com/office/drawing/2014/main" id="{A06AC886-CDE1-C888-1447-4BFF49CAB3E5}"/>
                </a:ext>
              </a:extLst>
            </p:cNvPr>
            <p:cNvPicPr>
              <a:picLocks noChangeAspect="1"/>
            </p:cNvPicPr>
            <p:nvPr/>
          </p:nvPicPr>
          <p:blipFill rotWithShape="1">
            <a:blip r:embed="rId7"/>
            <a:srcRect b="50232"/>
            <a:stretch/>
          </p:blipFill>
          <p:spPr>
            <a:xfrm>
              <a:off x="402278" y="5473865"/>
              <a:ext cx="2452560" cy="429952"/>
            </a:xfrm>
            <a:prstGeom prst="rect">
              <a:avLst/>
            </a:prstGeom>
          </p:spPr>
        </p:pic>
        <p:pic>
          <p:nvPicPr>
            <p:cNvPr id="26" name="Picture 25">
              <a:extLst>
                <a:ext uri="{FF2B5EF4-FFF2-40B4-BE49-F238E27FC236}">
                  <a16:creationId xmlns:a16="http://schemas.microsoft.com/office/drawing/2014/main" id="{A050FBC6-2532-67FA-B51B-D03E23CA6CE5}"/>
                </a:ext>
              </a:extLst>
            </p:cNvPr>
            <p:cNvPicPr>
              <a:picLocks noChangeAspect="1"/>
            </p:cNvPicPr>
            <p:nvPr/>
          </p:nvPicPr>
          <p:blipFill rotWithShape="1">
            <a:blip r:embed="rId7"/>
            <a:srcRect l="6533" t="44817" r="46442" b="23915"/>
            <a:stretch/>
          </p:blipFill>
          <p:spPr>
            <a:xfrm>
              <a:off x="2728222" y="5524714"/>
              <a:ext cx="1495722" cy="358176"/>
            </a:xfrm>
            <a:prstGeom prst="rect">
              <a:avLst/>
            </a:prstGeom>
          </p:spPr>
        </p:pic>
      </p:grpSp>
    </p:spTree>
    <p:extLst>
      <p:ext uri="{BB962C8B-B14F-4D97-AF65-F5344CB8AC3E}">
        <p14:creationId xmlns:p14="http://schemas.microsoft.com/office/powerpoint/2010/main" val="351955797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97F1-EC59-D24F-CD91-5476DA412138}"/>
              </a:ext>
            </a:extLst>
          </p:cNvPr>
          <p:cNvSpPr>
            <a:spLocks noGrp="1"/>
          </p:cNvSpPr>
          <p:nvPr>
            <p:ph type="ctrTitle"/>
          </p:nvPr>
        </p:nvSpPr>
        <p:spPr>
          <a:xfrm>
            <a:off x="3970445" y="1505526"/>
            <a:ext cx="7898218" cy="1901743"/>
          </a:xfrm>
        </p:spPr>
        <p:txBody>
          <a:bodyPr anchor="b"/>
          <a:lstStyle>
            <a:lvl1pPr algn="l">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85431E45-CEAA-2FC3-720F-140F9FF15F19}"/>
              </a:ext>
            </a:extLst>
          </p:cNvPr>
          <p:cNvSpPr>
            <a:spLocks noGrp="1"/>
          </p:cNvSpPr>
          <p:nvPr>
            <p:ph type="subTitle" idx="1"/>
          </p:nvPr>
        </p:nvSpPr>
        <p:spPr>
          <a:xfrm>
            <a:off x="3970445" y="3572299"/>
            <a:ext cx="705213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h-TH"/>
          </a:p>
        </p:txBody>
      </p:sp>
    </p:spTree>
    <p:extLst>
      <p:ext uri="{BB962C8B-B14F-4D97-AF65-F5344CB8AC3E}">
        <p14:creationId xmlns:p14="http://schemas.microsoft.com/office/powerpoint/2010/main" val="94656204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A6310E-8889-46DC-B3DC-26E909FCBBEB}"/>
              </a:ext>
            </a:extLst>
          </p:cNvPr>
          <p:cNvSpPr>
            <a:spLocks noGrp="1"/>
          </p:cNvSpPr>
          <p:nvPr>
            <p:ph type="body" idx="1"/>
          </p:nvPr>
        </p:nvSpPr>
        <p:spPr>
          <a:xfrm>
            <a:off x="839788" y="1681163"/>
            <a:ext cx="5157787"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F4820-75F7-42CC-8B83-F1469D5B9E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ABFCECFD-4860-456F-93DA-C79C1331CD37}"/>
              </a:ext>
            </a:extLst>
          </p:cNvPr>
          <p:cNvSpPr>
            <a:spLocks noGrp="1"/>
          </p:cNvSpPr>
          <p:nvPr>
            <p:ph type="body" sz="quarter" idx="3"/>
          </p:nvPr>
        </p:nvSpPr>
        <p:spPr>
          <a:xfrm>
            <a:off x="6172200" y="1681163"/>
            <a:ext cx="5183188"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6854AC-4CA0-4FBF-94EA-F6115BD6C0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FE25AA8B-A08A-44EE-9B0E-44D5D9B2C241}"/>
              </a:ext>
            </a:extLst>
          </p:cNvPr>
          <p:cNvSpPr>
            <a:spLocks noGrp="1"/>
          </p:cNvSpPr>
          <p:nvPr>
            <p:ph type="dt" sz="half" idx="10"/>
          </p:nvPr>
        </p:nvSpPr>
        <p:spPr>
          <a:xfrm>
            <a:off x="902351" y="6300488"/>
            <a:ext cx="2743200" cy="365125"/>
          </a:xfrm>
          <a:prstGeom prst="rect">
            <a:avLst/>
          </a:prstGeom>
        </p:spPr>
        <p:txBody>
          <a:bodyPr/>
          <a:lstStyle/>
          <a:p>
            <a:fld id="{9B0DB3FD-CB96-4EA6-85F3-33A183B35FA1}" type="datetime3">
              <a:rPr lang="en-US" smtClean="0"/>
              <a:t>27 August 2024</a:t>
            </a:fld>
            <a:endParaRPr lang="th-TH"/>
          </a:p>
        </p:txBody>
      </p:sp>
      <p:sp>
        <p:nvSpPr>
          <p:cNvPr id="8" name="Footer Placeholder 7">
            <a:extLst>
              <a:ext uri="{FF2B5EF4-FFF2-40B4-BE49-F238E27FC236}">
                <a16:creationId xmlns:a16="http://schemas.microsoft.com/office/drawing/2014/main" id="{23327F26-ED79-4B42-916B-298084D27B04}"/>
              </a:ext>
            </a:extLst>
          </p:cNvPr>
          <p:cNvSpPr>
            <a:spLocks noGrp="1"/>
          </p:cNvSpPr>
          <p:nvPr>
            <p:ph type="ftr" sz="quarter" idx="11"/>
          </p:nvPr>
        </p:nvSpPr>
        <p:spPr>
          <a:xfrm>
            <a:off x="4038600" y="6356350"/>
            <a:ext cx="4114800" cy="365125"/>
          </a:xfrm>
          <a:prstGeom prst="rect">
            <a:avLst/>
          </a:prstGeom>
        </p:spPr>
        <p:txBody>
          <a:bodyPr/>
          <a:lstStyle/>
          <a:p>
            <a:r>
              <a:rPr lang="en-US"/>
              <a:t>Midterm Progress 2/2023</a:t>
            </a:r>
            <a:endParaRPr lang="th-TH"/>
          </a:p>
        </p:txBody>
      </p:sp>
      <p:sp>
        <p:nvSpPr>
          <p:cNvPr id="9" name="Slide Number Placeholder 8">
            <a:extLst>
              <a:ext uri="{FF2B5EF4-FFF2-40B4-BE49-F238E27FC236}">
                <a16:creationId xmlns:a16="http://schemas.microsoft.com/office/drawing/2014/main" id="{DC9B24A1-22E5-4EAA-94DA-82C16A0573C2}"/>
              </a:ext>
            </a:extLst>
          </p:cNvPr>
          <p:cNvSpPr>
            <a:spLocks noGrp="1"/>
          </p:cNvSpPr>
          <p:nvPr>
            <p:ph type="sldNum" sz="quarter" idx="12"/>
          </p:nvPr>
        </p:nvSpPr>
        <p:spPr/>
        <p:txBody>
          <a:bodyPr/>
          <a:lstStyle/>
          <a:p>
            <a:fld id="{19F4AC4A-7F96-4DE7-ACD4-4560B36C61BE}" type="slidenum">
              <a:rPr lang="th-TH" smtClean="0"/>
              <a:pPr/>
              <a:t>‹#›</a:t>
            </a:fld>
            <a:endParaRPr lang="th-TH"/>
          </a:p>
        </p:txBody>
      </p:sp>
      <p:sp>
        <p:nvSpPr>
          <p:cNvPr id="13" name="Title 1">
            <a:extLst>
              <a:ext uri="{FF2B5EF4-FFF2-40B4-BE49-F238E27FC236}">
                <a16:creationId xmlns:a16="http://schemas.microsoft.com/office/drawing/2014/main" id="{F00F062F-9189-5E24-ECA7-D753BACE3E0B}"/>
              </a:ext>
            </a:extLst>
          </p:cNvPr>
          <p:cNvSpPr>
            <a:spLocks noGrp="1"/>
          </p:cNvSpPr>
          <p:nvPr>
            <p:ph type="title"/>
          </p:nvPr>
        </p:nvSpPr>
        <p:spPr>
          <a:xfrm>
            <a:off x="838200" y="500406"/>
            <a:ext cx="10515600" cy="749849"/>
          </a:xfrm>
        </p:spPr>
        <p:txBody>
          <a:bodyPr>
            <a:normAutofit/>
          </a:bodyPr>
          <a:lstStyle>
            <a:lvl1pPr>
              <a:defRPr sz="2800"/>
            </a:lvl1pPr>
          </a:lstStyle>
          <a:p>
            <a:r>
              <a:rPr lang="en-US"/>
              <a:t>Click to edit Master title style</a:t>
            </a:r>
            <a:endParaRPr lang="th-TH"/>
          </a:p>
        </p:txBody>
      </p:sp>
    </p:spTree>
    <p:extLst>
      <p:ext uri="{BB962C8B-B14F-4D97-AF65-F5344CB8AC3E}">
        <p14:creationId xmlns:p14="http://schemas.microsoft.com/office/powerpoint/2010/main" val="407877875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36AE-1A34-4D32-8C2B-CA96D9A3769A}"/>
              </a:ext>
            </a:extLst>
          </p:cNvPr>
          <p:cNvSpPr>
            <a:spLocks noGrp="1"/>
          </p:cNvSpPr>
          <p:nvPr>
            <p:ph type="title"/>
          </p:nvPr>
        </p:nvSpPr>
        <p:spPr>
          <a:xfrm>
            <a:off x="838200" y="500407"/>
            <a:ext cx="10515600" cy="674908"/>
          </a:xfrm>
        </p:spPr>
        <p:txBody>
          <a:bodyPr>
            <a:normAutofit/>
          </a:bodyPr>
          <a:lstStyle>
            <a:lvl1pPr>
              <a:defRPr lang="th-TH" sz="2800">
                <a:cs typeface="+mj-cs"/>
              </a:defRPr>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97498CE5-397D-4512-994B-9CDB4C3A6A8A}"/>
              </a:ext>
            </a:extLst>
          </p:cNvPr>
          <p:cNvSpPr>
            <a:spLocks noGrp="1"/>
          </p:cNvSpPr>
          <p:nvPr>
            <p:ph idx="1"/>
          </p:nvPr>
        </p:nvSpPr>
        <p:spPr>
          <a:xfrm>
            <a:off x="838200" y="149782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B3ED647C-31DD-4A2A-AFEE-F9959F103ADC}"/>
              </a:ext>
            </a:extLst>
          </p:cNvPr>
          <p:cNvSpPr>
            <a:spLocks noGrp="1"/>
          </p:cNvSpPr>
          <p:nvPr>
            <p:ph type="dt" sz="half" idx="10"/>
          </p:nvPr>
        </p:nvSpPr>
        <p:spPr>
          <a:xfrm>
            <a:off x="5034403" y="6181045"/>
            <a:ext cx="2743200" cy="365125"/>
          </a:xfrm>
        </p:spPr>
        <p:txBody>
          <a:bodyPr/>
          <a:lstStyle/>
          <a:p>
            <a:fld id="{40F6E481-A2F9-4D3A-B3BC-4AC22697FD96}" type="datetime3">
              <a:rPr lang="en-US" smtClean="0"/>
              <a:t>27 August 2024</a:t>
            </a:fld>
            <a:endParaRPr lang="th-TH"/>
          </a:p>
        </p:txBody>
      </p:sp>
      <p:sp>
        <p:nvSpPr>
          <p:cNvPr id="5" name="Footer Placeholder 4">
            <a:extLst>
              <a:ext uri="{FF2B5EF4-FFF2-40B4-BE49-F238E27FC236}">
                <a16:creationId xmlns:a16="http://schemas.microsoft.com/office/drawing/2014/main" id="{0D4DE2C4-AA3C-4C6D-A718-4EA9691E429E}"/>
              </a:ext>
            </a:extLst>
          </p:cNvPr>
          <p:cNvSpPr>
            <a:spLocks noGrp="1"/>
          </p:cNvSpPr>
          <p:nvPr>
            <p:ph type="ftr" sz="quarter" idx="11"/>
          </p:nvPr>
        </p:nvSpPr>
        <p:spPr>
          <a:xfrm>
            <a:off x="838200" y="6175030"/>
            <a:ext cx="4114800" cy="365125"/>
          </a:xfrm>
        </p:spPr>
        <p:txBody>
          <a:bodyPr/>
          <a:lstStyle>
            <a:lvl1pPr algn="l">
              <a:defRPr sz="1400">
                <a:solidFill>
                  <a:schemeClr val="accent6"/>
                </a:solidFill>
              </a:defRPr>
            </a:lvl1pPr>
          </a:lstStyle>
          <a:p>
            <a:r>
              <a:rPr lang="en-US"/>
              <a:t>Midterm Progress 2/2023</a:t>
            </a:r>
            <a:endParaRPr lang="th-TH"/>
          </a:p>
        </p:txBody>
      </p:sp>
      <p:sp>
        <p:nvSpPr>
          <p:cNvPr id="6" name="Slide Number Placeholder 5">
            <a:extLst>
              <a:ext uri="{FF2B5EF4-FFF2-40B4-BE49-F238E27FC236}">
                <a16:creationId xmlns:a16="http://schemas.microsoft.com/office/drawing/2014/main" id="{4304C406-E23F-4BD6-BF1D-396BD2ABF4F1}"/>
              </a:ext>
            </a:extLst>
          </p:cNvPr>
          <p:cNvSpPr>
            <a:spLocks noGrp="1"/>
          </p:cNvSpPr>
          <p:nvPr>
            <p:ph type="sldNum" sz="quarter" idx="12"/>
          </p:nvPr>
        </p:nvSpPr>
        <p:spPr>
          <a:xfrm>
            <a:off x="8731162" y="6097965"/>
            <a:ext cx="2743200" cy="519254"/>
          </a:xfrm>
        </p:spPr>
        <p:txBody>
          <a:bodyPr/>
          <a:lstStyle>
            <a:lvl1pPr>
              <a:defRPr lang="th-TH" smtClean="0">
                <a:latin typeface="+mn-lt"/>
              </a:defRPr>
            </a:lvl1pPr>
          </a:lstStyle>
          <a:p>
            <a:fld id="{19F4AC4A-7F96-4DE7-ACD4-4560B36C61BE}" type="slidenum">
              <a:rPr lang="th-TH" smtClean="0"/>
              <a:pPr/>
              <a:t>‹#›</a:t>
            </a:fld>
            <a:endParaRPr lang="th-TH"/>
          </a:p>
        </p:txBody>
      </p:sp>
    </p:spTree>
    <p:extLst>
      <p:ext uri="{BB962C8B-B14F-4D97-AF65-F5344CB8AC3E}">
        <p14:creationId xmlns:p14="http://schemas.microsoft.com/office/powerpoint/2010/main" val="40548797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AC526-D1D5-467C-AFE8-2EFE908F1672}"/>
              </a:ext>
            </a:extLst>
          </p:cNvPr>
          <p:cNvSpPr>
            <a:spLocks noGrp="1"/>
          </p:cNvSpPr>
          <p:nvPr>
            <p:ph type="title"/>
          </p:nvPr>
        </p:nvSpPr>
        <p:spPr>
          <a:xfrm>
            <a:off x="2743198" y="1195389"/>
            <a:ext cx="8610601" cy="2795588"/>
          </a:xfrm>
        </p:spPr>
        <p:txBody>
          <a:bodyPr anchor="b">
            <a:normAutofit/>
          </a:bodyPr>
          <a:lstStyle>
            <a:lvl1pPr>
              <a:defRPr sz="4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1CE81145-89A2-48B9-8B5D-24B5CE35D692}"/>
              </a:ext>
            </a:extLst>
          </p:cNvPr>
          <p:cNvSpPr>
            <a:spLocks noGrp="1"/>
          </p:cNvSpPr>
          <p:nvPr>
            <p:ph type="body" idx="1"/>
          </p:nvPr>
        </p:nvSpPr>
        <p:spPr>
          <a:xfrm>
            <a:off x="2743199" y="4126681"/>
            <a:ext cx="8610600" cy="118398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DFFA97-F94A-49CA-8A77-1F260D84252C}"/>
              </a:ext>
            </a:extLst>
          </p:cNvPr>
          <p:cNvSpPr>
            <a:spLocks noGrp="1"/>
          </p:cNvSpPr>
          <p:nvPr>
            <p:ph type="dt" sz="half" idx="10"/>
          </p:nvPr>
        </p:nvSpPr>
        <p:spPr/>
        <p:txBody>
          <a:bodyPr/>
          <a:lstStyle/>
          <a:p>
            <a:fld id="{88ABAF60-FA18-4E99-96EF-E7D7C58EF72E}" type="datetime3">
              <a:rPr lang="en-US" smtClean="0"/>
              <a:t>27 August 2024</a:t>
            </a:fld>
            <a:endParaRPr lang="th-TH"/>
          </a:p>
        </p:txBody>
      </p:sp>
      <p:sp>
        <p:nvSpPr>
          <p:cNvPr id="5" name="Footer Placeholder 4">
            <a:extLst>
              <a:ext uri="{FF2B5EF4-FFF2-40B4-BE49-F238E27FC236}">
                <a16:creationId xmlns:a16="http://schemas.microsoft.com/office/drawing/2014/main" id="{433F8A71-7D8E-4AB7-ACB6-A420FFF04A6E}"/>
              </a:ext>
            </a:extLst>
          </p:cNvPr>
          <p:cNvSpPr>
            <a:spLocks noGrp="1"/>
          </p:cNvSpPr>
          <p:nvPr>
            <p:ph type="ftr" sz="quarter" idx="11"/>
          </p:nvPr>
        </p:nvSpPr>
        <p:spPr/>
        <p:txBody>
          <a:bodyPr/>
          <a:lstStyle/>
          <a:p>
            <a:r>
              <a:rPr lang="en-US"/>
              <a:t>Midterm Progress 2/2023</a:t>
            </a:r>
            <a:endParaRPr lang="th-TH"/>
          </a:p>
        </p:txBody>
      </p:sp>
      <p:sp>
        <p:nvSpPr>
          <p:cNvPr id="6" name="Slide Number Placeholder 5">
            <a:extLst>
              <a:ext uri="{FF2B5EF4-FFF2-40B4-BE49-F238E27FC236}">
                <a16:creationId xmlns:a16="http://schemas.microsoft.com/office/drawing/2014/main" id="{0B272AAE-26E3-477B-9D9D-19B1EC23740E}"/>
              </a:ext>
            </a:extLst>
          </p:cNvPr>
          <p:cNvSpPr>
            <a:spLocks noGrp="1"/>
          </p:cNvSpPr>
          <p:nvPr>
            <p:ph type="sldNum" sz="quarter" idx="12"/>
          </p:nvPr>
        </p:nvSpPr>
        <p:spPr/>
        <p:txBody>
          <a:bodyPr/>
          <a:lstStyle/>
          <a:p>
            <a:fld id="{19F4AC4A-7F96-4DE7-ACD4-4560B36C61BE}" type="slidenum">
              <a:rPr lang="th-TH" smtClean="0"/>
              <a:pPr/>
              <a:t>‹#›</a:t>
            </a:fld>
            <a:endParaRPr lang="th-TH"/>
          </a:p>
        </p:txBody>
      </p:sp>
      <p:sp>
        <p:nvSpPr>
          <p:cNvPr id="7" name="Rectangle 6">
            <a:extLst>
              <a:ext uri="{FF2B5EF4-FFF2-40B4-BE49-F238E27FC236}">
                <a16:creationId xmlns:a16="http://schemas.microsoft.com/office/drawing/2014/main" id="{3A056FED-7C10-FF48-7800-197818BC4FAD}"/>
              </a:ext>
            </a:extLst>
          </p:cNvPr>
          <p:cNvSpPr/>
          <p:nvPr/>
        </p:nvSpPr>
        <p:spPr>
          <a:xfrm>
            <a:off x="93729" y="6089650"/>
            <a:ext cx="1220722" cy="449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Moon 13">
            <a:extLst>
              <a:ext uri="{FF2B5EF4-FFF2-40B4-BE49-F238E27FC236}">
                <a16:creationId xmlns:a16="http://schemas.microsoft.com/office/drawing/2014/main" id="{FBC9506E-272B-6998-9F08-320968CA9389}"/>
              </a:ext>
            </a:extLst>
          </p:cNvPr>
          <p:cNvSpPr/>
          <p:nvPr/>
        </p:nvSpPr>
        <p:spPr>
          <a:xfrm rot="18643155">
            <a:off x="10404602" y="-37957"/>
            <a:ext cx="1070630" cy="2109932"/>
          </a:xfrm>
          <a:prstGeom prst="moon">
            <a:avLst>
              <a:gd name="adj" fmla="val 32584"/>
            </a:avLst>
          </a:prstGeom>
          <a:gradFill>
            <a:gsLst>
              <a:gs pos="0">
                <a:schemeClr val="accent1">
                  <a:lumMod val="5000"/>
                  <a:lumOff val="95000"/>
                </a:schemeClr>
              </a:gs>
              <a:gs pos="100000">
                <a:schemeClr val="accent1"/>
              </a:gs>
              <a:gs pos="53000">
                <a:schemeClr val="accent1">
                  <a:lumMod val="45000"/>
                  <a:lumOff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5" name="Group 14">
            <a:extLst>
              <a:ext uri="{FF2B5EF4-FFF2-40B4-BE49-F238E27FC236}">
                <a16:creationId xmlns:a16="http://schemas.microsoft.com/office/drawing/2014/main" id="{EA69AF80-1853-320A-80BE-67D2A573A09B}"/>
              </a:ext>
            </a:extLst>
          </p:cNvPr>
          <p:cNvGrpSpPr/>
          <p:nvPr/>
        </p:nvGrpSpPr>
        <p:grpSpPr>
          <a:xfrm rot="20271309">
            <a:off x="968088" y="3684192"/>
            <a:ext cx="1617264" cy="3453034"/>
            <a:chOff x="692592" y="1966047"/>
            <a:chExt cx="1617264" cy="3453034"/>
          </a:xfrm>
        </p:grpSpPr>
        <p:sp>
          <p:nvSpPr>
            <p:cNvPr id="17" name="Moon 16">
              <a:extLst>
                <a:ext uri="{FF2B5EF4-FFF2-40B4-BE49-F238E27FC236}">
                  <a16:creationId xmlns:a16="http://schemas.microsoft.com/office/drawing/2014/main" id="{4C8D9E43-21D5-30B8-611F-57A6ADC719E3}"/>
                </a:ext>
              </a:extLst>
            </p:cNvPr>
            <p:cNvSpPr/>
            <p:nvPr/>
          </p:nvSpPr>
          <p:spPr>
            <a:xfrm rot="8653469">
              <a:off x="692592" y="2177158"/>
              <a:ext cx="1070630" cy="3241923"/>
            </a:xfrm>
            <a:prstGeom prst="moon">
              <a:avLst>
                <a:gd name="adj" fmla="val 32584"/>
              </a:avLst>
            </a:prstGeom>
            <a:gradFill>
              <a:gsLst>
                <a:gs pos="0">
                  <a:schemeClr val="accent1">
                    <a:lumMod val="5000"/>
                    <a:lumOff val="95000"/>
                  </a:schemeClr>
                </a:gs>
                <a:gs pos="100000">
                  <a:schemeClr val="accent1"/>
                </a:gs>
                <a:gs pos="53000">
                  <a:schemeClr val="accent1">
                    <a:lumMod val="45000"/>
                    <a:lumOff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Moon 17">
              <a:extLst>
                <a:ext uri="{FF2B5EF4-FFF2-40B4-BE49-F238E27FC236}">
                  <a16:creationId xmlns:a16="http://schemas.microsoft.com/office/drawing/2014/main" id="{A37810CB-1C2B-0111-CB21-758A66C5C39B}"/>
                </a:ext>
              </a:extLst>
            </p:cNvPr>
            <p:cNvSpPr/>
            <p:nvPr/>
          </p:nvSpPr>
          <p:spPr>
            <a:xfrm rot="9541321">
              <a:off x="1239226" y="1966047"/>
              <a:ext cx="1070630" cy="3241923"/>
            </a:xfrm>
            <a:prstGeom prst="moon">
              <a:avLst>
                <a:gd name="adj" fmla="val 32584"/>
              </a:avLst>
            </a:prstGeom>
            <a:gradFill>
              <a:gsLst>
                <a:gs pos="0">
                  <a:schemeClr val="accent1">
                    <a:lumMod val="5000"/>
                    <a:lumOff val="95000"/>
                  </a:schemeClr>
                </a:gs>
                <a:gs pos="100000">
                  <a:schemeClr val="accent1"/>
                </a:gs>
                <a:gs pos="53000">
                  <a:schemeClr val="accent1">
                    <a:lumMod val="45000"/>
                    <a:lumOff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285930981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06F4-E91F-4C59-9FF8-D71494400F19}"/>
              </a:ext>
            </a:extLst>
          </p:cNvPr>
          <p:cNvSpPr>
            <a:spLocks noGrp="1"/>
          </p:cNvSpPr>
          <p:nvPr>
            <p:ph type="title"/>
          </p:nvPr>
        </p:nvSpPr>
        <p:spPr/>
        <p:txBody>
          <a:bodyPr/>
          <a:lstStyle>
            <a:lvl1pPr>
              <a:defRPr>
                <a:cs typeface="+mj-cs"/>
              </a:defRPr>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342ED9D3-12CE-48B9-A44C-79096CA78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EB1A14A7-D5D3-4EA2-833C-C80511858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37F3BAA6-A0E4-4820-AD78-01563C17FD64}"/>
              </a:ext>
            </a:extLst>
          </p:cNvPr>
          <p:cNvSpPr>
            <a:spLocks noGrp="1"/>
          </p:cNvSpPr>
          <p:nvPr>
            <p:ph type="dt" sz="half" idx="10"/>
          </p:nvPr>
        </p:nvSpPr>
        <p:spPr/>
        <p:txBody>
          <a:bodyPr/>
          <a:lstStyle/>
          <a:p>
            <a:fld id="{69EC701F-8204-4713-A77D-BDC0A12661D1}" type="datetime3">
              <a:rPr lang="en-US" smtClean="0"/>
              <a:t>27 August 2024</a:t>
            </a:fld>
            <a:endParaRPr lang="th-TH"/>
          </a:p>
        </p:txBody>
      </p:sp>
      <p:sp>
        <p:nvSpPr>
          <p:cNvPr id="6" name="Footer Placeholder 5">
            <a:extLst>
              <a:ext uri="{FF2B5EF4-FFF2-40B4-BE49-F238E27FC236}">
                <a16:creationId xmlns:a16="http://schemas.microsoft.com/office/drawing/2014/main" id="{61B8E203-0948-4A84-B00E-C3F792DED70F}"/>
              </a:ext>
            </a:extLst>
          </p:cNvPr>
          <p:cNvSpPr>
            <a:spLocks noGrp="1"/>
          </p:cNvSpPr>
          <p:nvPr>
            <p:ph type="ftr" sz="quarter" idx="11"/>
          </p:nvPr>
        </p:nvSpPr>
        <p:spPr/>
        <p:txBody>
          <a:bodyPr/>
          <a:lstStyle/>
          <a:p>
            <a:r>
              <a:rPr lang="en-US"/>
              <a:t>Midterm Progress 2/2023</a:t>
            </a:r>
            <a:endParaRPr lang="th-TH"/>
          </a:p>
        </p:txBody>
      </p:sp>
      <p:sp>
        <p:nvSpPr>
          <p:cNvPr id="7" name="Slide Number Placeholder 6">
            <a:extLst>
              <a:ext uri="{FF2B5EF4-FFF2-40B4-BE49-F238E27FC236}">
                <a16:creationId xmlns:a16="http://schemas.microsoft.com/office/drawing/2014/main" id="{9049CB59-793E-40A9-B91C-1C9208A9F8E2}"/>
              </a:ext>
            </a:extLst>
          </p:cNvPr>
          <p:cNvSpPr>
            <a:spLocks noGrp="1"/>
          </p:cNvSpPr>
          <p:nvPr>
            <p:ph type="sldNum" sz="quarter" idx="12"/>
          </p:nvPr>
        </p:nvSpPr>
        <p:spPr/>
        <p:txBody>
          <a:bodyPr/>
          <a:lstStyle/>
          <a:p>
            <a:fld id="{19F4AC4A-7F96-4DE7-ACD4-4560B36C61BE}" type="slidenum">
              <a:rPr lang="th-TH" smtClean="0"/>
              <a:pPr/>
              <a:t>‹#›</a:t>
            </a:fld>
            <a:endParaRPr lang="th-TH"/>
          </a:p>
        </p:txBody>
      </p:sp>
      <p:sp>
        <p:nvSpPr>
          <p:cNvPr id="8" name="Rectangle 7">
            <a:extLst>
              <a:ext uri="{FF2B5EF4-FFF2-40B4-BE49-F238E27FC236}">
                <a16:creationId xmlns:a16="http://schemas.microsoft.com/office/drawing/2014/main" id="{2AAF099E-940E-4D2F-AECD-26E1CEAE225C}"/>
              </a:ext>
            </a:extLst>
          </p:cNvPr>
          <p:cNvSpPr/>
          <p:nvPr/>
        </p:nvSpPr>
        <p:spPr>
          <a:xfrm>
            <a:off x="838200" y="1221366"/>
            <a:ext cx="6757358"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40577240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44704-D21C-4907-98E1-174ECA8AC319}"/>
              </a:ext>
            </a:extLst>
          </p:cNvPr>
          <p:cNvSpPr>
            <a:spLocks noGrp="1"/>
          </p:cNvSpPr>
          <p:nvPr>
            <p:ph type="title"/>
          </p:nvPr>
        </p:nvSpPr>
        <p:spPr>
          <a:xfrm>
            <a:off x="839788" y="365126"/>
            <a:ext cx="10515600" cy="806350"/>
          </a:xfr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51A6310E-8889-46DC-B3DC-26E909FCBB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F4820-75F7-42CC-8B83-F1469D5B9E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ABFCECFD-4860-456F-93DA-C79C1331CD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6854AC-4CA0-4FBF-94EA-F6115BD6C0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FE25AA8B-A08A-44EE-9B0E-44D5D9B2C241}"/>
              </a:ext>
            </a:extLst>
          </p:cNvPr>
          <p:cNvSpPr>
            <a:spLocks noGrp="1"/>
          </p:cNvSpPr>
          <p:nvPr>
            <p:ph type="dt" sz="half" idx="10"/>
          </p:nvPr>
        </p:nvSpPr>
        <p:spPr/>
        <p:txBody>
          <a:bodyPr/>
          <a:lstStyle/>
          <a:p>
            <a:fld id="{49DDA90B-8AFA-4E83-882C-80A5647BE956}" type="datetime3">
              <a:rPr lang="en-US" smtClean="0"/>
              <a:t>27 August 2024</a:t>
            </a:fld>
            <a:endParaRPr lang="th-TH"/>
          </a:p>
        </p:txBody>
      </p:sp>
      <p:sp>
        <p:nvSpPr>
          <p:cNvPr id="8" name="Footer Placeholder 7">
            <a:extLst>
              <a:ext uri="{FF2B5EF4-FFF2-40B4-BE49-F238E27FC236}">
                <a16:creationId xmlns:a16="http://schemas.microsoft.com/office/drawing/2014/main" id="{23327F26-ED79-4B42-916B-298084D27B04}"/>
              </a:ext>
            </a:extLst>
          </p:cNvPr>
          <p:cNvSpPr>
            <a:spLocks noGrp="1"/>
          </p:cNvSpPr>
          <p:nvPr>
            <p:ph type="ftr" sz="quarter" idx="11"/>
          </p:nvPr>
        </p:nvSpPr>
        <p:spPr/>
        <p:txBody>
          <a:bodyPr/>
          <a:lstStyle/>
          <a:p>
            <a:r>
              <a:rPr lang="en-US"/>
              <a:t>Midterm Progress 2/2023</a:t>
            </a:r>
            <a:endParaRPr lang="th-TH"/>
          </a:p>
        </p:txBody>
      </p:sp>
      <p:sp>
        <p:nvSpPr>
          <p:cNvPr id="9" name="Slide Number Placeholder 8">
            <a:extLst>
              <a:ext uri="{FF2B5EF4-FFF2-40B4-BE49-F238E27FC236}">
                <a16:creationId xmlns:a16="http://schemas.microsoft.com/office/drawing/2014/main" id="{DC9B24A1-22E5-4EAA-94DA-82C16A0573C2}"/>
              </a:ext>
            </a:extLst>
          </p:cNvPr>
          <p:cNvSpPr>
            <a:spLocks noGrp="1"/>
          </p:cNvSpPr>
          <p:nvPr>
            <p:ph type="sldNum" sz="quarter" idx="12"/>
          </p:nvPr>
        </p:nvSpPr>
        <p:spPr/>
        <p:txBody>
          <a:bodyPr/>
          <a:lstStyle/>
          <a:p>
            <a:fld id="{19F4AC4A-7F96-4DE7-ACD4-4560B36C61BE}" type="slidenum">
              <a:rPr lang="th-TH" smtClean="0"/>
              <a:pPr/>
              <a:t>‹#›</a:t>
            </a:fld>
            <a:endParaRPr lang="th-TH"/>
          </a:p>
        </p:txBody>
      </p:sp>
    </p:spTree>
    <p:extLst>
      <p:ext uri="{BB962C8B-B14F-4D97-AF65-F5344CB8AC3E}">
        <p14:creationId xmlns:p14="http://schemas.microsoft.com/office/powerpoint/2010/main" val="311589003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05183-C5B3-441A-BC3E-212C22591582}"/>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74230BE2-96A8-4945-868F-CD1579BD5708}"/>
              </a:ext>
            </a:extLst>
          </p:cNvPr>
          <p:cNvSpPr>
            <a:spLocks noGrp="1"/>
          </p:cNvSpPr>
          <p:nvPr>
            <p:ph type="dt" sz="half" idx="10"/>
          </p:nvPr>
        </p:nvSpPr>
        <p:spPr/>
        <p:txBody>
          <a:bodyPr/>
          <a:lstStyle/>
          <a:p>
            <a:fld id="{CAD4A604-9A70-4722-9929-9897AB87FC4C}" type="datetime3">
              <a:rPr lang="en-US" smtClean="0"/>
              <a:t>27 August 2024</a:t>
            </a:fld>
            <a:endParaRPr lang="th-TH"/>
          </a:p>
        </p:txBody>
      </p:sp>
      <p:sp>
        <p:nvSpPr>
          <p:cNvPr id="4" name="Footer Placeholder 3">
            <a:extLst>
              <a:ext uri="{FF2B5EF4-FFF2-40B4-BE49-F238E27FC236}">
                <a16:creationId xmlns:a16="http://schemas.microsoft.com/office/drawing/2014/main" id="{F656C845-0BF2-4938-A004-29135D9DAD07}"/>
              </a:ext>
            </a:extLst>
          </p:cNvPr>
          <p:cNvSpPr>
            <a:spLocks noGrp="1"/>
          </p:cNvSpPr>
          <p:nvPr>
            <p:ph type="ftr" sz="quarter" idx="11"/>
          </p:nvPr>
        </p:nvSpPr>
        <p:spPr/>
        <p:txBody>
          <a:bodyPr/>
          <a:lstStyle/>
          <a:p>
            <a:r>
              <a:rPr lang="en-US"/>
              <a:t>Midterm Progress 2/2023</a:t>
            </a:r>
            <a:endParaRPr lang="th-TH"/>
          </a:p>
        </p:txBody>
      </p:sp>
      <p:sp>
        <p:nvSpPr>
          <p:cNvPr id="5" name="Slide Number Placeholder 4">
            <a:extLst>
              <a:ext uri="{FF2B5EF4-FFF2-40B4-BE49-F238E27FC236}">
                <a16:creationId xmlns:a16="http://schemas.microsoft.com/office/drawing/2014/main" id="{9B38C209-DF4A-4596-9F51-C2B7C83BB3E0}"/>
              </a:ext>
            </a:extLst>
          </p:cNvPr>
          <p:cNvSpPr>
            <a:spLocks noGrp="1"/>
          </p:cNvSpPr>
          <p:nvPr>
            <p:ph type="sldNum" sz="quarter" idx="12"/>
          </p:nvPr>
        </p:nvSpPr>
        <p:spPr/>
        <p:txBody>
          <a:bodyPr/>
          <a:lstStyle/>
          <a:p>
            <a:fld id="{19F4AC4A-7F96-4DE7-ACD4-4560B36C61BE}" type="slidenum">
              <a:rPr lang="th-TH" smtClean="0"/>
              <a:pPr/>
              <a:t>‹#›</a:t>
            </a:fld>
            <a:endParaRPr lang="th-TH"/>
          </a:p>
        </p:txBody>
      </p:sp>
    </p:spTree>
    <p:extLst>
      <p:ext uri="{BB962C8B-B14F-4D97-AF65-F5344CB8AC3E}">
        <p14:creationId xmlns:p14="http://schemas.microsoft.com/office/powerpoint/2010/main" val="283788423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1F4FDB-BFAB-4A9E-B6DB-A32826559902}"/>
              </a:ext>
            </a:extLst>
          </p:cNvPr>
          <p:cNvSpPr>
            <a:spLocks noGrp="1"/>
          </p:cNvSpPr>
          <p:nvPr>
            <p:ph type="dt" sz="half" idx="10"/>
          </p:nvPr>
        </p:nvSpPr>
        <p:spPr/>
        <p:txBody>
          <a:bodyPr/>
          <a:lstStyle/>
          <a:p>
            <a:fld id="{21B43F8E-6886-4B6A-BFB2-C1CC7136D705}" type="datetime3">
              <a:rPr lang="en-US" smtClean="0"/>
              <a:t>27 August 2024</a:t>
            </a:fld>
            <a:endParaRPr lang="th-TH"/>
          </a:p>
        </p:txBody>
      </p:sp>
      <p:sp>
        <p:nvSpPr>
          <p:cNvPr id="3" name="Footer Placeholder 2">
            <a:extLst>
              <a:ext uri="{FF2B5EF4-FFF2-40B4-BE49-F238E27FC236}">
                <a16:creationId xmlns:a16="http://schemas.microsoft.com/office/drawing/2014/main" id="{FF9BE58F-9678-4786-A1F0-ED6A6BDC9A24}"/>
              </a:ext>
            </a:extLst>
          </p:cNvPr>
          <p:cNvSpPr>
            <a:spLocks noGrp="1"/>
          </p:cNvSpPr>
          <p:nvPr>
            <p:ph type="ftr" sz="quarter" idx="11"/>
          </p:nvPr>
        </p:nvSpPr>
        <p:spPr/>
        <p:txBody>
          <a:bodyPr/>
          <a:lstStyle/>
          <a:p>
            <a:r>
              <a:rPr lang="en-US"/>
              <a:t>Midterm Progress 2/2023</a:t>
            </a:r>
            <a:endParaRPr lang="th-TH"/>
          </a:p>
        </p:txBody>
      </p:sp>
      <p:sp>
        <p:nvSpPr>
          <p:cNvPr id="4" name="Slide Number Placeholder 3">
            <a:extLst>
              <a:ext uri="{FF2B5EF4-FFF2-40B4-BE49-F238E27FC236}">
                <a16:creationId xmlns:a16="http://schemas.microsoft.com/office/drawing/2014/main" id="{C232E58A-05C1-47BD-B8BA-36F846D08CAE}"/>
              </a:ext>
            </a:extLst>
          </p:cNvPr>
          <p:cNvSpPr>
            <a:spLocks noGrp="1"/>
          </p:cNvSpPr>
          <p:nvPr>
            <p:ph type="sldNum" sz="quarter" idx="12"/>
          </p:nvPr>
        </p:nvSpPr>
        <p:spPr/>
        <p:txBody>
          <a:bodyPr/>
          <a:lstStyle/>
          <a:p>
            <a:fld id="{19F4AC4A-7F96-4DE7-ACD4-4560B36C61BE}" type="slidenum">
              <a:rPr lang="th-TH" smtClean="0"/>
              <a:pPr/>
              <a:t>‹#›</a:t>
            </a:fld>
            <a:endParaRPr lang="th-TH"/>
          </a:p>
        </p:txBody>
      </p:sp>
    </p:spTree>
    <p:extLst>
      <p:ext uri="{BB962C8B-B14F-4D97-AF65-F5344CB8AC3E}">
        <p14:creationId xmlns:p14="http://schemas.microsoft.com/office/powerpoint/2010/main" val="96984450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2F0CB-7C0E-4FC0-AE81-1F25AC75BC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5E5616D7-BB62-4B4C-87CF-981BC88F19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B6D8FDF4-3B06-4220-9325-474B80C87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F468BB-6721-4F53-B072-0C47B8068321}"/>
              </a:ext>
            </a:extLst>
          </p:cNvPr>
          <p:cNvSpPr>
            <a:spLocks noGrp="1"/>
          </p:cNvSpPr>
          <p:nvPr>
            <p:ph type="dt" sz="half" idx="10"/>
          </p:nvPr>
        </p:nvSpPr>
        <p:spPr/>
        <p:txBody>
          <a:bodyPr/>
          <a:lstStyle/>
          <a:p>
            <a:fld id="{6F63A47A-35A5-467C-AAE5-E5B714DBA934}" type="datetime3">
              <a:rPr lang="en-US" smtClean="0"/>
              <a:t>27 August 2024</a:t>
            </a:fld>
            <a:endParaRPr lang="th-TH"/>
          </a:p>
        </p:txBody>
      </p:sp>
      <p:sp>
        <p:nvSpPr>
          <p:cNvPr id="6" name="Footer Placeholder 5">
            <a:extLst>
              <a:ext uri="{FF2B5EF4-FFF2-40B4-BE49-F238E27FC236}">
                <a16:creationId xmlns:a16="http://schemas.microsoft.com/office/drawing/2014/main" id="{C809D568-8CFF-4F56-9597-B30CEA7F9D79}"/>
              </a:ext>
            </a:extLst>
          </p:cNvPr>
          <p:cNvSpPr>
            <a:spLocks noGrp="1"/>
          </p:cNvSpPr>
          <p:nvPr>
            <p:ph type="ftr" sz="quarter" idx="11"/>
          </p:nvPr>
        </p:nvSpPr>
        <p:spPr/>
        <p:txBody>
          <a:bodyPr/>
          <a:lstStyle/>
          <a:p>
            <a:r>
              <a:rPr lang="en-US"/>
              <a:t>Midterm Progress 2/2023</a:t>
            </a:r>
            <a:endParaRPr lang="th-TH"/>
          </a:p>
        </p:txBody>
      </p:sp>
      <p:sp>
        <p:nvSpPr>
          <p:cNvPr id="7" name="Slide Number Placeholder 6">
            <a:extLst>
              <a:ext uri="{FF2B5EF4-FFF2-40B4-BE49-F238E27FC236}">
                <a16:creationId xmlns:a16="http://schemas.microsoft.com/office/drawing/2014/main" id="{56AFA08C-9A46-492E-AC84-7A2C7BFCE98E}"/>
              </a:ext>
            </a:extLst>
          </p:cNvPr>
          <p:cNvSpPr>
            <a:spLocks noGrp="1"/>
          </p:cNvSpPr>
          <p:nvPr>
            <p:ph type="sldNum" sz="quarter" idx="12"/>
          </p:nvPr>
        </p:nvSpPr>
        <p:spPr/>
        <p:txBody>
          <a:bodyPr/>
          <a:lstStyle/>
          <a:p>
            <a:fld id="{19F4AC4A-7F96-4DE7-ACD4-4560B36C61BE}" type="slidenum">
              <a:rPr lang="th-TH" smtClean="0"/>
              <a:pPr/>
              <a:t>‹#›</a:t>
            </a:fld>
            <a:endParaRPr lang="th-TH"/>
          </a:p>
        </p:txBody>
      </p:sp>
    </p:spTree>
    <p:extLst>
      <p:ext uri="{BB962C8B-B14F-4D97-AF65-F5344CB8AC3E}">
        <p14:creationId xmlns:p14="http://schemas.microsoft.com/office/powerpoint/2010/main" val="209039979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F8EB-3687-44E8-8AB2-2AD3DEAB72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69D0D203-E67E-4475-9A25-ADF2A75428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th-TH"/>
          </a:p>
        </p:txBody>
      </p:sp>
      <p:sp>
        <p:nvSpPr>
          <p:cNvPr id="4" name="Text Placeholder 3">
            <a:extLst>
              <a:ext uri="{FF2B5EF4-FFF2-40B4-BE49-F238E27FC236}">
                <a16:creationId xmlns:a16="http://schemas.microsoft.com/office/drawing/2014/main" id="{4B40EAF6-B6F5-44E5-8F05-1B6194BAB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8507AE-38A2-4696-8CBF-DB8EF13569B5}"/>
              </a:ext>
            </a:extLst>
          </p:cNvPr>
          <p:cNvSpPr>
            <a:spLocks noGrp="1"/>
          </p:cNvSpPr>
          <p:nvPr>
            <p:ph type="dt" sz="half" idx="10"/>
          </p:nvPr>
        </p:nvSpPr>
        <p:spPr/>
        <p:txBody>
          <a:bodyPr/>
          <a:lstStyle/>
          <a:p>
            <a:fld id="{7636B4B8-88E6-4E7A-8B33-47D82CF8EDA1}" type="datetime3">
              <a:rPr lang="en-US" smtClean="0"/>
              <a:t>27 August 2024</a:t>
            </a:fld>
            <a:endParaRPr lang="th-TH"/>
          </a:p>
        </p:txBody>
      </p:sp>
      <p:sp>
        <p:nvSpPr>
          <p:cNvPr id="6" name="Footer Placeholder 5">
            <a:extLst>
              <a:ext uri="{FF2B5EF4-FFF2-40B4-BE49-F238E27FC236}">
                <a16:creationId xmlns:a16="http://schemas.microsoft.com/office/drawing/2014/main" id="{5DA505D3-B567-40EB-9435-0E93E764854D}"/>
              </a:ext>
            </a:extLst>
          </p:cNvPr>
          <p:cNvSpPr>
            <a:spLocks noGrp="1"/>
          </p:cNvSpPr>
          <p:nvPr>
            <p:ph type="ftr" sz="quarter" idx="11"/>
          </p:nvPr>
        </p:nvSpPr>
        <p:spPr/>
        <p:txBody>
          <a:bodyPr/>
          <a:lstStyle/>
          <a:p>
            <a:r>
              <a:rPr lang="en-US"/>
              <a:t>Midterm Progress 2/2023</a:t>
            </a:r>
            <a:endParaRPr lang="th-TH"/>
          </a:p>
        </p:txBody>
      </p:sp>
      <p:sp>
        <p:nvSpPr>
          <p:cNvPr id="7" name="Slide Number Placeholder 6">
            <a:extLst>
              <a:ext uri="{FF2B5EF4-FFF2-40B4-BE49-F238E27FC236}">
                <a16:creationId xmlns:a16="http://schemas.microsoft.com/office/drawing/2014/main" id="{471BF990-A3AA-4A57-A2CB-E5096A5CB952}"/>
              </a:ext>
            </a:extLst>
          </p:cNvPr>
          <p:cNvSpPr>
            <a:spLocks noGrp="1"/>
          </p:cNvSpPr>
          <p:nvPr>
            <p:ph type="sldNum" sz="quarter" idx="12"/>
          </p:nvPr>
        </p:nvSpPr>
        <p:spPr/>
        <p:txBody>
          <a:bodyPr/>
          <a:lstStyle/>
          <a:p>
            <a:fld id="{19F4AC4A-7F96-4DE7-ACD4-4560B36C61BE}" type="slidenum">
              <a:rPr lang="th-TH" smtClean="0"/>
              <a:pPr/>
              <a:t>‹#›</a:t>
            </a:fld>
            <a:endParaRPr lang="th-TH"/>
          </a:p>
        </p:txBody>
      </p:sp>
    </p:spTree>
    <p:extLst>
      <p:ext uri="{BB962C8B-B14F-4D97-AF65-F5344CB8AC3E}">
        <p14:creationId xmlns:p14="http://schemas.microsoft.com/office/powerpoint/2010/main" val="412468062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919961-F274-4518-BC2B-2ECC2C1B96E9}"/>
              </a:ext>
            </a:extLst>
          </p:cNvPr>
          <p:cNvSpPr>
            <a:spLocks noGrp="1"/>
          </p:cNvSpPr>
          <p:nvPr>
            <p:ph type="title"/>
          </p:nvPr>
        </p:nvSpPr>
        <p:spPr>
          <a:xfrm>
            <a:off x="838200" y="500406"/>
            <a:ext cx="10515600" cy="749849"/>
          </a:xfrm>
          <a:prstGeom prst="rect">
            <a:avLst/>
          </a:prstGeom>
        </p:spPr>
        <p:txBody>
          <a:bodyPr vert="horz" lIns="91440" tIns="45720" rIns="91440" bIns="45720" rtlCol="0" anchor="ctr">
            <a:normAutofit/>
          </a:bodyPr>
          <a:lstStyle/>
          <a:p>
            <a:r>
              <a:rPr lang="en-US"/>
              <a:t>Click to edit Master title style</a:t>
            </a:r>
            <a:endParaRPr lang="th-TH"/>
          </a:p>
        </p:txBody>
      </p:sp>
      <p:sp>
        <p:nvSpPr>
          <p:cNvPr id="3" name="Text Placeholder 2">
            <a:extLst>
              <a:ext uri="{FF2B5EF4-FFF2-40B4-BE49-F238E27FC236}">
                <a16:creationId xmlns:a16="http://schemas.microsoft.com/office/drawing/2014/main" id="{F87F1FDD-3BA2-4A3D-B8D4-078A1A5D3C6A}"/>
              </a:ext>
            </a:extLst>
          </p:cNvPr>
          <p:cNvSpPr>
            <a:spLocks noGrp="1"/>
          </p:cNvSpPr>
          <p:nvPr>
            <p:ph type="body" idx="1"/>
          </p:nvPr>
        </p:nvSpPr>
        <p:spPr>
          <a:xfrm>
            <a:off x="838200" y="1385959"/>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552338BB-C75A-49F8-80B7-EB18D0AD62C3}"/>
              </a:ext>
            </a:extLst>
          </p:cNvPr>
          <p:cNvSpPr>
            <a:spLocks noGrp="1"/>
          </p:cNvSpPr>
          <p:nvPr>
            <p:ph type="dt" sz="half" idx="2"/>
          </p:nvPr>
        </p:nvSpPr>
        <p:spPr>
          <a:xfrm>
            <a:off x="4999898" y="585552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1500F-9109-44BF-9575-D7DFD0D15260}" type="datetime3">
              <a:rPr lang="en-US" smtClean="0"/>
              <a:t>27 August 2024</a:t>
            </a:fld>
            <a:endParaRPr lang="th-TH"/>
          </a:p>
        </p:txBody>
      </p:sp>
      <p:sp>
        <p:nvSpPr>
          <p:cNvPr id="5" name="Footer Placeholder 4">
            <a:extLst>
              <a:ext uri="{FF2B5EF4-FFF2-40B4-BE49-F238E27FC236}">
                <a16:creationId xmlns:a16="http://schemas.microsoft.com/office/drawing/2014/main" id="{814D9DBB-B881-4FAA-A87E-4880D55781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Midterm Progress 2/2023</a:t>
            </a:r>
            <a:endParaRPr lang="th-TH"/>
          </a:p>
        </p:txBody>
      </p:sp>
      <p:sp>
        <p:nvSpPr>
          <p:cNvPr id="6" name="Slide Number Placeholder 5">
            <a:extLst>
              <a:ext uri="{FF2B5EF4-FFF2-40B4-BE49-F238E27FC236}">
                <a16:creationId xmlns:a16="http://schemas.microsoft.com/office/drawing/2014/main" id="{2D60AE10-94C7-42D5-9B90-E433EFD6C8CF}"/>
              </a:ext>
            </a:extLst>
          </p:cNvPr>
          <p:cNvSpPr>
            <a:spLocks noGrp="1"/>
          </p:cNvSpPr>
          <p:nvPr>
            <p:ph type="sldNum" sz="quarter" idx="4"/>
          </p:nvPr>
        </p:nvSpPr>
        <p:spPr>
          <a:xfrm>
            <a:off x="9159269" y="6019659"/>
            <a:ext cx="2743200" cy="519254"/>
          </a:xfrm>
          <a:prstGeom prst="rect">
            <a:avLst/>
          </a:prstGeom>
        </p:spPr>
        <p:txBody>
          <a:bodyPr vert="horz" lIns="91440" tIns="45720" rIns="91440" bIns="45720" rtlCol="0" anchor="ctr"/>
          <a:lstStyle>
            <a:lvl1pPr algn="r">
              <a:defRPr lang="th-TH" sz="2400" smtClean="0">
                <a:latin typeface="+mn-lt"/>
              </a:defRPr>
            </a:lvl1pPr>
          </a:lstStyle>
          <a:p>
            <a:fld id="{19F4AC4A-7F96-4DE7-ACD4-4560B36C61BE}" type="slidenum">
              <a:rPr lang="th-TH" smtClean="0"/>
              <a:pPr/>
              <a:t>‹#›</a:t>
            </a:fld>
            <a:endParaRPr lang="th-TH"/>
          </a:p>
        </p:txBody>
      </p:sp>
      <p:sp>
        <p:nvSpPr>
          <p:cNvPr id="7" name="Rectangle 6">
            <a:extLst>
              <a:ext uri="{FF2B5EF4-FFF2-40B4-BE49-F238E27FC236}">
                <a16:creationId xmlns:a16="http://schemas.microsoft.com/office/drawing/2014/main" id="{A3221B44-3311-7D0B-7488-9D926777603C}"/>
              </a:ext>
            </a:extLst>
          </p:cNvPr>
          <p:cNvSpPr/>
          <p:nvPr/>
        </p:nvSpPr>
        <p:spPr>
          <a:xfrm>
            <a:off x="0" y="6660053"/>
            <a:ext cx="7192102" cy="20625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Rectangle 8">
            <a:extLst>
              <a:ext uri="{FF2B5EF4-FFF2-40B4-BE49-F238E27FC236}">
                <a16:creationId xmlns:a16="http://schemas.microsoft.com/office/drawing/2014/main" id="{D36EA33D-85B0-DCB1-ED49-0DA2C4524040}"/>
              </a:ext>
            </a:extLst>
          </p:cNvPr>
          <p:cNvSpPr/>
          <p:nvPr/>
        </p:nvSpPr>
        <p:spPr>
          <a:xfrm>
            <a:off x="8393964" y="0"/>
            <a:ext cx="3798036" cy="1333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2" name="Picture 4" descr="มหาวิทยาลัยสงขลานครินทร์">
            <a:extLst>
              <a:ext uri="{FF2B5EF4-FFF2-40B4-BE49-F238E27FC236}">
                <a16:creationId xmlns:a16="http://schemas.microsoft.com/office/drawing/2014/main" id="{A63EB90D-28D6-0E88-2F5A-DDDBAD9392F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06754" y="293202"/>
            <a:ext cx="1136051" cy="4664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ntelligent Automation Research Center">
            <a:extLst>
              <a:ext uri="{FF2B5EF4-FFF2-40B4-BE49-F238E27FC236}">
                <a16:creationId xmlns:a16="http://schemas.microsoft.com/office/drawing/2014/main" id="{4DE12359-2326-2E95-4281-991AAFEE396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531810" y="306346"/>
            <a:ext cx="447237" cy="4472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มหาวิทยาลัยสงขลานครินทร์">
            <a:extLst>
              <a:ext uri="{FF2B5EF4-FFF2-40B4-BE49-F238E27FC236}">
                <a16:creationId xmlns:a16="http://schemas.microsoft.com/office/drawing/2014/main" id="{B8831136-D7A7-DCC8-7D3E-793CECBD72E1}"/>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306754" y="293202"/>
            <a:ext cx="1136051" cy="4664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ntelligent Automation Research Center">
            <a:extLst>
              <a:ext uri="{FF2B5EF4-FFF2-40B4-BE49-F238E27FC236}">
                <a16:creationId xmlns:a16="http://schemas.microsoft.com/office/drawing/2014/main" id="{006A301A-4DAB-DBF8-8B1A-EC11A13E654B}"/>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1531810" y="306346"/>
            <a:ext cx="447237" cy="44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10587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Lst>
  <p:hf hdr="0" ftr="0" dt="0"/>
  <p:txStyles>
    <p:titleStyle>
      <a:lvl1pPr algn="l" defTabSz="914400" rtl="0" eaLnBrk="1" latinLnBrk="0" hangingPunct="1">
        <a:lnSpc>
          <a:spcPct val="90000"/>
        </a:lnSpc>
        <a:spcBef>
          <a:spcPct val="0"/>
        </a:spcBef>
        <a:buNone/>
        <a:defRPr lang="th-TH" sz="2800" b="1" kern="1200">
          <a:solidFill>
            <a:schemeClr val="tx1"/>
          </a:solidFill>
          <a:latin typeface="Fira Sans" panose="020B0503050000020004" pitchFamily="34" charset="0"/>
          <a:ea typeface="Fira Code SemiBold" panose="020B0809050000020004" pitchFamily="49" charset="0"/>
          <a:cs typeface="Kanit"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ira Sans" panose="020B05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heethawat.s@outlook.co.th" TargetMode="External"/><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hyperlink" Target="mailto:nikom.s@psu.ac.th" TargetMode="External"/></Relationships>
</file>

<file path=ppt/slides/_rels/slide1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microsoft.com/office/2017/06/relationships/model3d" Target="../media/model3d1.glb"/><Relationship Id="rId7" Type="http://schemas.openxmlformats.org/officeDocument/2006/relationships/image" Target="../media/image30.png"/><Relationship Id="rId12"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0.png"/><Relationship Id="rId10"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32.pn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00.png"/><Relationship Id="rId7" Type="http://schemas.openxmlformats.org/officeDocument/2006/relationships/image" Target="../media/image3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0.png"/><Relationship Id="rId11" Type="http://schemas.openxmlformats.org/officeDocument/2006/relationships/image" Target="../media/image38.png"/><Relationship Id="rId5" Type="http://schemas.openxmlformats.org/officeDocument/2006/relationships/image" Target="../media/image320.png"/><Relationship Id="rId10" Type="http://schemas.openxmlformats.org/officeDocument/2006/relationships/image" Target="../media/image370.png"/><Relationship Id="rId4" Type="http://schemas.openxmlformats.org/officeDocument/2006/relationships/image" Target="../media/image310.png"/><Relationship Id="rId9" Type="http://schemas.openxmlformats.org/officeDocument/2006/relationships/image" Target="../media/image36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7873-6976-98A3-3ADA-80C411FAA6AF}"/>
              </a:ext>
            </a:extLst>
          </p:cNvPr>
          <p:cNvSpPr>
            <a:spLocks noGrp="1"/>
          </p:cNvSpPr>
          <p:nvPr>
            <p:ph type="title"/>
          </p:nvPr>
        </p:nvSpPr>
        <p:spPr>
          <a:xfrm>
            <a:off x="2761671" y="1802922"/>
            <a:ext cx="8610601" cy="1183988"/>
          </a:xfrm>
        </p:spPr>
        <p:txBody>
          <a:bodyPr anchor="b">
            <a:normAutofit/>
          </a:bodyPr>
          <a:lstStyle/>
          <a:p>
            <a:r>
              <a:rPr lang="en-US" sz="3100" dirty="0">
                <a:cs typeface="+mj-cs"/>
              </a:rPr>
              <a:t>Time-Driven Cost Estimation Learning Model</a:t>
            </a:r>
            <a:endParaRPr lang="th-TH" sz="3100" dirty="0">
              <a:cs typeface="+mj-cs"/>
            </a:endParaRPr>
          </a:p>
        </p:txBody>
      </p:sp>
      <p:sp>
        <p:nvSpPr>
          <p:cNvPr id="3" name="Subtitle 2">
            <a:extLst>
              <a:ext uri="{FF2B5EF4-FFF2-40B4-BE49-F238E27FC236}">
                <a16:creationId xmlns:a16="http://schemas.microsoft.com/office/drawing/2014/main" id="{D2BA2F30-7F46-A5E3-DEB8-4F8DE55D4586}"/>
              </a:ext>
            </a:extLst>
          </p:cNvPr>
          <p:cNvSpPr>
            <a:spLocks noGrp="1"/>
          </p:cNvSpPr>
          <p:nvPr>
            <p:ph type="body" idx="1"/>
          </p:nvPr>
        </p:nvSpPr>
        <p:spPr>
          <a:xfrm>
            <a:off x="2870313" y="3086538"/>
            <a:ext cx="8610600" cy="1413034"/>
          </a:xfrm>
        </p:spPr>
        <p:txBody>
          <a:bodyPr>
            <a:normAutofit/>
          </a:bodyPr>
          <a:lstStyle/>
          <a:p>
            <a:r>
              <a:rPr lang="en-US" dirty="0">
                <a:solidFill>
                  <a:schemeClr val="accent6"/>
                </a:solidFill>
              </a:rPr>
              <a:t>Theethawat Savastham  &amp; </a:t>
            </a:r>
            <a:r>
              <a:rPr lang="en-US" dirty="0" err="1">
                <a:solidFill>
                  <a:schemeClr val="accent6"/>
                </a:solidFill>
              </a:rPr>
              <a:t>Nikom</a:t>
            </a:r>
            <a:r>
              <a:rPr lang="en-US" dirty="0">
                <a:solidFill>
                  <a:schemeClr val="accent6"/>
                </a:solidFill>
              </a:rPr>
              <a:t> </a:t>
            </a:r>
            <a:r>
              <a:rPr lang="en-US" dirty="0" err="1">
                <a:solidFill>
                  <a:schemeClr val="accent6"/>
                </a:solidFill>
              </a:rPr>
              <a:t>Suvonvorn</a:t>
            </a:r>
            <a:endParaRPr lang="en-US" dirty="0">
              <a:solidFill>
                <a:schemeClr val="accent6"/>
              </a:solidFill>
            </a:endParaRPr>
          </a:p>
          <a:p>
            <a:r>
              <a:rPr lang="en-US" dirty="0">
                <a:solidFill>
                  <a:schemeClr val="tx1">
                    <a:lumMod val="65000"/>
                    <a:lumOff val="35000"/>
                  </a:schemeClr>
                </a:solidFill>
              </a:rPr>
              <a:t>Dept. of Computer Engineering, Prince of </a:t>
            </a:r>
            <a:r>
              <a:rPr lang="en-US" dirty="0" err="1">
                <a:solidFill>
                  <a:schemeClr val="tx1">
                    <a:lumMod val="65000"/>
                    <a:lumOff val="35000"/>
                  </a:schemeClr>
                </a:solidFill>
              </a:rPr>
              <a:t>Songkla</a:t>
            </a:r>
            <a:r>
              <a:rPr lang="en-US" dirty="0">
                <a:solidFill>
                  <a:schemeClr val="tx1">
                    <a:lumMod val="65000"/>
                    <a:lumOff val="35000"/>
                  </a:schemeClr>
                </a:solidFill>
              </a:rPr>
              <a:t> University, Thailand</a:t>
            </a:r>
          </a:p>
          <a:p>
            <a:r>
              <a:rPr lang="en-US" sz="1600" dirty="0">
                <a:solidFill>
                  <a:srgbClr val="6B9F25"/>
                </a:solidFill>
                <a:hlinkClick r:id="rId3">
                  <a:extLst>
                    <a:ext uri="{A12FA001-AC4F-418D-AE19-62706E023703}">
                      <ahyp:hlinkClr xmlns:ahyp="http://schemas.microsoft.com/office/drawing/2018/hyperlinkcolor" val="tx"/>
                    </a:ext>
                  </a:extLst>
                </a:hlinkClick>
              </a:rPr>
              <a:t>t</a:t>
            </a:r>
            <a:r>
              <a:rPr lang="en-US" sz="1600" dirty="0">
                <a:solidFill>
                  <a:schemeClr val="tx1">
                    <a:lumMod val="65000"/>
                    <a:lumOff val="35000"/>
                  </a:schemeClr>
                </a:solidFill>
                <a:hlinkClick r:id="rId3">
                  <a:extLst>
                    <a:ext uri="{A12FA001-AC4F-418D-AE19-62706E023703}">
                      <ahyp:hlinkClr xmlns:ahyp="http://schemas.microsoft.com/office/drawing/2018/hyperlinkcolor" val="tx"/>
                    </a:ext>
                  </a:extLst>
                </a:hlinkClick>
              </a:rPr>
              <a:t>heethawat.s@outlook.co.th</a:t>
            </a:r>
            <a:r>
              <a:rPr lang="en-US" sz="1600" dirty="0">
                <a:solidFill>
                  <a:schemeClr val="tx1">
                    <a:lumMod val="65000"/>
                    <a:lumOff val="35000"/>
                  </a:schemeClr>
                </a:solidFill>
              </a:rPr>
              <a:t> </a:t>
            </a:r>
            <a:r>
              <a:rPr lang="en-US" sz="1600" dirty="0">
                <a:solidFill>
                  <a:schemeClr val="tx1">
                    <a:lumMod val="65000"/>
                    <a:lumOff val="35000"/>
                  </a:schemeClr>
                </a:solidFill>
                <a:hlinkClick r:id="rId4">
                  <a:extLst>
                    <a:ext uri="{A12FA001-AC4F-418D-AE19-62706E023703}">
                      <ahyp:hlinkClr xmlns:ahyp="http://schemas.microsoft.com/office/drawing/2018/hyperlinkcolor" val="tx"/>
                    </a:ext>
                  </a:extLst>
                </a:hlinkClick>
              </a:rPr>
              <a:t>nikom.s@psu.ac.th</a:t>
            </a:r>
            <a:endParaRPr lang="en-US" sz="1600" dirty="0">
              <a:solidFill>
                <a:schemeClr val="tx1">
                  <a:lumMod val="65000"/>
                  <a:lumOff val="35000"/>
                </a:schemeClr>
              </a:solidFill>
            </a:endParaRPr>
          </a:p>
          <a:p>
            <a:endParaRPr lang="en-US" dirty="0">
              <a:solidFill>
                <a:schemeClr val="tx1">
                  <a:lumMod val="65000"/>
                  <a:lumOff val="35000"/>
                </a:schemeClr>
              </a:solidFill>
            </a:endParaRPr>
          </a:p>
        </p:txBody>
      </p:sp>
      <p:sp>
        <p:nvSpPr>
          <p:cNvPr id="4" name="Date Placeholder 3">
            <a:extLst>
              <a:ext uri="{FF2B5EF4-FFF2-40B4-BE49-F238E27FC236}">
                <a16:creationId xmlns:a16="http://schemas.microsoft.com/office/drawing/2014/main" id="{6F0C8718-0CAB-1102-F521-8B78F035E2F0}"/>
              </a:ext>
            </a:extLst>
          </p:cNvPr>
          <p:cNvSpPr>
            <a:spLocks noGrp="1"/>
          </p:cNvSpPr>
          <p:nvPr>
            <p:ph type="dt" sz="half" idx="10"/>
          </p:nvPr>
        </p:nvSpPr>
        <p:spPr>
          <a:xfrm>
            <a:off x="2916495" y="4973165"/>
            <a:ext cx="3667029" cy="365125"/>
          </a:xfrm>
          <a:prstGeom prst="rect">
            <a:avLst/>
          </a:prstGeom>
        </p:spPr>
        <p:txBody>
          <a:bodyPr/>
          <a:lstStyle/>
          <a:p>
            <a:r>
              <a:rPr lang="en-US" sz="1800" dirty="0"/>
              <a:t>Miyazaki, Japan: 28 August 2024</a:t>
            </a:r>
            <a:endParaRPr lang="th-TH" sz="1800" dirty="0"/>
          </a:p>
        </p:txBody>
      </p:sp>
      <p:pic>
        <p:nvPicPr>
          <p:cNvPr id="6" name="Picture 2" descr="CoE | Hat Yai">
            <a:extLst>
              <a:ext uri="{FF2B5EF4-FFF2-40B4-BE49-F238E27FC236}">
                <a16:creationId xmlns:a16="http://schemas.microsoft.com/office/drawing/2014/main" id="{5AFCE8F4-8632-9BEB-19EC-14974552F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9682" y="1179763"/>
            <a:ext cx="775844" cy="7758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มหาวิทยาลัยสงขลานครินทร์">
            <a:extLst>
              <a:ext uri="{FF2B5EF4-FFF2-40B4-BE49-F238E27FC236}">
                <a16:creationId xmlns:a16="http://schemas.microsoft.com/office/drawing/2014/main" id="{92D81A1B-87A9-244E-35AB-6E26F1A9FD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1671" y="1179763"/>
            <a:ext cx="2027028" cy="7758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ntelligent Automation Research Center">
            <a:extLst>
              <a:ext uri="{FF2B5EF4-FFF2-40B4-BE49-F238E27FC236}">
                <a16:creationId xmlns:a16="http://schemas.microsoft.com/office/drawing/2014/main" id="{DCF23FB9-F2B8-AD99-64EF-F65B29146A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8900" y="1179763"/>
            <a:ext cx="775844" cy="7758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301570-657A-E4FF-58A8-4651A185343C}"/>
              </a:ext>
            </a:extLst>
          </p:cNvPr>
          <p:cNvSpPr txBox="1"/>
          <p:nvPr/>
        </p:nvSpPr>
        <p:spPr>
          <a:xfrm>
            <a:off x="2916495" y="4603833"/>
            <a:ext cx="9095716" cy="369332"/>
          </a:xfrm>
          <a:prstGeom prst="rect">
            <a:avLst/>
          </a:prstGeom>
          <a:noFill/>
        </p:spPr>
        <p:txBody>
          <a:bodyPr wrap="square" rtlCol="0">
            <a:spAutoFit/>
          </a:bodyPr>
          <a:lstStyle/>
          <a:p>
            <a:pPr algn="l"/>
            <a:r>
              <a:rPr lang="en-US" sz="1800" dirty="0"/>
              <a:t>The 16</a:t>
            </a:r>
            <a:r>
              <a:rPr lang="en-US" sz="1800" baseline="30000" dirty="0"/>
              <a:t>th</a:t>
            </a:r>
            <a:r>
              <a:rPr lang="en-US" sz="1800" dirty="0"/>
              <a:t> Internation Conference On Genetic and Evolutionary Computing (ICGEC-2024)</a:t>
            </a:r>
            <a:endParaRPr lang="th-TH" sz="1800" dirty="0"/>
          </a:p>
        </p:txBody>
      </p:sp>
    </p:spTree>
    <p:extLst>
      <p:ext uri="{BB962C8B-B14F-4D97-AF65-F5344CB8AC3E}">
        <p14:creationId xmlns:p14="http://schemas.microsoft.com/office/powerpoint/2010/main" val="3609851072"/>
      </p:ext>
    </p:extLst>
  </p:cSld>
  <p:clrMapOvr>
    <a:masterClrMapping/>
  </p:clrMapOvr>
  <mc:AlternateContent xmlns:mc="http://schemas.openxmlformats.org/markup-compatibility/2006" xmlns:p14="http://schemas.microsoft.com/office/powerpoint/2010/main">
    <mc:Choice Requires="p14">
      <p:transition spd="slow" p14:dur="2000" advTm="25200"/>
    </mc:Choice>
    <mc:Fallback xmlns="">
      <p:transition spd="slow" advTm="252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A8A82-A7CB-AB36-1CBE-50675F24F0A7}"/>
              </a:ext>
            </a:extLst>
          </p:cNvPr>
          <p:cNvSpPr>
            <a:spLocks noGrp="1"/>
          </p:cNvSpPr>
          <p:nvPr>
            <p:ph type="title"/>
          </p:nvPr>
        </p:nvSpPr>
        <p:spPr/>
        <p:txBody>
          <a:bodyPr/>
          <a:lstStyle/>
          <a:p>
            <a:r>
              <a:rPr lang="en-US" dirty="0"/>
              <a:t>4.2 Architecture Design and Learning Algorithm</a:t>
            </a:r>
            <a:endParaRPr lang="th-TH" dirty="0"/>
          </a:p>
        </p:txBody>
      </p:sp>
      <p:sp>
        <p:nvSpPr>
          <p:cNvPr id="3" name="Content Placeholder 2">
            <a:extLst>
              <a:ext uri="{FF2B5EF4-FFF2-40B4-BE49-F238E27FC236}">
                <a16:creationId xmlns:a16="http://schemas.microsoft.com/office/drawing/2014/main" id="{C5DFB540-E0E8-E6B3-72AA-491C8CE28537}"/>
              </a:ext>
            </a:extLst>
          </p:cNvPr>
          <p:cNvSpPr>
            <a:spLocks noGrp="1"/>
          </p:cNvSpPr>
          <p:nvPr>
            <p:ph idx="1"/>
          </p:nvPr>
        </p:nvSpPr>
        <p:spPr>
          <a:xfrm>
            <a:off x="838200" y="1497821"/>
            <a:ext cx="10765536" cy="4351338"/>
          </a:xfrm>
        </p:spPr>
        <p:txBody>
          <a:bodyPr/>
          <a:lstStyle/>
          <a:p>
            <a:r>
              <a:rPr lang="en-US" dirty="0"/>
              <a:t>Add the hidden weight to represent the actual situation of manufacturing</a:t>
            </a:r>
            <a:endParaRPr lang="th-TH" dirty="0"/>
          </a:p>
        </p:txBody>
      </p:sp>
      <p:sp>
        <p:nvSpPr>
          <p:cNvPr id="4" name="Slide Number Placeholder 3">
            <a:extLst>
              <a:ext uri="{FF2B5EF4-FFF2-40B4-BE49-F238E27FC236}">
                <a16:creationId xmlns:a16="http://schemas.microsoft.com/office/drawing/2014/main" id="{F05F8927-BDE8-D67C-21D2-ED6068E7D7CC}"/>
              </a:ext>
            </a:extLst>
          </p:cNvPr>
          <p:cNvSpPr>
            <a:spLocks noGrp="1"/>
          </p:cNvSpPr>
          <p:nvPr>
            <p:ph type="sldNum" sz="quarter" idx="12"/>
          </p:nvPr>
        </p:nvSpPr>
        <p:spPr/>
        <p:txBody>
          <a:bodyPr/>
          <a:lstStyle/>
          <a:p>
            <a:fld id="{19F4AC4A-7F96-4DE7-ACD4-4560B36C61BE}" type="slidenum">
              <a:rPr lang="th-TH" smtClean="0"/>
              <a:pPr/>
              <a:t>10</a:t>
            </a:fld>
            <a:endParaRPr lang="th-TH" dirty="0"/>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0B0F188E-0247-2C55-A99A-5DC7A1D1192E}"/>
                  </a:ext>
                </a:extLst>
              </p:cNvPr>
              <p:cNvGraphicFramePr>
                <a:graphicFrameLocks noChangeAspect="1"/>
              </p:cNvGraphicFramePr>
              <p:nvPr>
                <p:extLst>
                  <p:ext uri="{D42A27DB-BD31-4B8C-83A1-F6EECF244321}">
                    <p14:modId xmlns:p14="http://schemas.microsoft.com/office/powerpoint/2010/main" val="1606837250"/>
                  </p:ext>
                </p:extLst>
              </p:nvPr>
            </p:nvGraphicFramePr>
            <p:xfrm>
              <a:off x="397466" y="1622224"/>
              <a:ext cx="5149611" cy="4351338"/>
            </p:xfrm>
            <a:graphic>
              <a:graphicData uri="http://schemas.microsoft.com/office/drawing/2017/model3d">
                <am3d:model3d r:embed="rId3">
                  <am3d:spPr>
                    <a:xfrm>
                      <a:off x="0" y="0"/>
                      <a:ext cx="5149611" cy="4351338"/>
                    </a:xfrm>
                    <a:prstGeom prst="rect">
                      <a:avLst/>
                    </a:prstGeom>
                  </am3d:spPr>
                  <am3d:camera>
                    <am3d:pos x="0" y="0" z="69747171"/>
                    <am3d:up dx="0" dy="36000000" dz="0"/>
                    <am3d:lookAt x="0" y="0" z="0"/>
                    <am3d:perspective fov="2700000"/>
                  </am3d:camera>
                  <am3d:trans>
                    <am3d:meterPerModelUnit n="1308127" d="1000000"/>
                    <am3d:preTrans dx="-21334" dy="-9980303" dz="-25290911"/>
                    <am3d:scale>
                      <am3d:sx n="1000000" d="1000000"/>
                      <am3d:sy n="1000000" d="1000000"/>
                      <am3d:sz n="1000000" d="1000000"/>
                    </am3d:scale>
                    <am3d:rot ax="4097966" ay="944584" az="2057040"/>
                    <am3d:postTrans dx="0" dy="0" dz="0"/>
                  </am3d:trans>
                  <am3d:raster rName="Office3DRenderer" rVer="16.0.8326">
                    <am3d:blip r:embed="rId4"/>
                  </am3d:raster>
                  <am3d:objViewport viewportSz="58908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0B0F188E-0247-2C55-A99A-5DC7A1D1192E}"/>
                  </a:ext>
                </a:extLst>
              </p:cNvPr>
              <p:cNvPicPr>
                <a:picLocks noGrp="1" noRot="1" noChangeAspect="1" noMove="1" noResize="1" noEditPoints="1" noAdjustHandles="1" noChangeArrowheads="1" noChangeShapeType="1" noCrop="1"/>
              </p:cNvPicPr>
              <p:nvPr/>
            </p:nvPicPr>
            <p:blipFill>
              <a:blip r:embed="rId4"/>
              <a:stretch>
                <a:fillRect/>
              </a:stretch>
            </p:blipFill>
            <p:spPr>
              <a:xfrm>
                <a:off x="397466" y="1622224"/>
                <a:ext cx="5149611" cy="4351338"/>
              </a:xfrm>
              <a:prstGeom prst="rect">
                <a:avLst/>
              </a:prstGeom>
            </p:spPr>
          </p:pic>
        </mc:Fallback>
      </mc:AlternateContent>
      <p:sp>
        <p:nvSpPr>
          <p:cNvPr id="18" name="TextBox 17">
            <a:extLst>
              <a:ext uri="{FF2B5EF4-FFF2-40B4-BE49-F238E27FC236}">
                <a16:creationId xmlns:a16="http://schemas.microsoft.com/office/drawing/2014/main" id="{CB7A1A82-6277-0E2B-994B-EBBCAB5DD367}"/>
              </a:ext>
            </a:extLst>
          </p:cNvPr>
          <p:cNvSpPr txBox="1"/>
          <p:nvPr/>
        </p:nvSpPr>
        <p:spPr>
          <a:xfrm>
            <a:off x="4417915" y="3521925"/>
            <a:ext cx="1218914" cy="302627"/>
          </a:xfrm>
          <a:prstGeom prst="rect">
            <a:avLst/>
          </a:prstGeom>
          <a:noFill/>
        </p:spPr>
        <p:txBody>
          <a:bodyPr wrap="square" rtlCol="0">
            <a:spAutoFit/>
          </a:bodyPr>
          <a:lstStyle/>
          <a:p>
            <a:pPr algn="l"/>
            <a:r>
              <a:rPr lang="en-US" sz="1400" dirty="0"/>
              <a:t>Total Cost</a:t>
            </a:r>
            <a:endParaRPr lang="th-TH" sz="1400" baseline="-2500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CD15BA3-4BE9-BEBB-8B29-D7B64DA46201}"/>
                  </a:ext>
                </a:extLst>
              </p:cNvPr>
              <p:cNvSpPr txBox="1"/>
              <p:nvPr/>
            </p:nvSpPr>
            <p:spPr>
              <a:xfrm>
                <a:off x="5825963" y="2465868"/>
                <a:ext cx="6366037" cy="27309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𝑡𝑜𝑡𝑎𝑙</m:t>
                      </m:r>
                      <m:r>
                        <a:rPr lang="en-US" sz="1800" b="0" i="1" smtClean="0">
                          <a:latin typeface="Cambria Math" panose="02040503050406030204" pitchFamily="18" charset="0"/>
                        </a:rPr>
                        <m:t> </m:t>
                      </m:r>
                      <m:r>
                        <a:rPr lang="en-US" sz="1800" b="0" i="1" smtClean="0">
                          <a:latin typeface="Cambria Math" panose="02040503050406030204" pitchFamily="18" charset="0"/>
                        </a:rPr>
                        <m:t>𝑐𝑜𝑠𝑡</m:t>
                      </m:r>
                      <m:r>
                        <a:rPr lang="th-TH" sz="1800" i="1">
                          <a:latin typeface="Cambria Math" panose="02040503050406030204" pitchFamily="18" charset="0"/>
                        </a:rPr>
                        <m:t>=</m:t>
                      </m:r>
                      <m:r>
                        <a:rPr lang="th-TH" sz="1800" b="0" i="1" smtClean="0">
                          <a:latin typeface="Cambria Math" panose="02040503050406030204" pitchFamily="18" charset="0"/>
                        </a:rPr>
                        <m:t>  </m:t>
                      </m:r>
                      <m:nary>
                        <m:naryPr>
                          <m:chr m:val="∑"/>
                          <m:limLoc m:val="undOvr"/>
                          <m:ctrlPr>
                            <a:rPr lang="th-TH" sz="1800" i="1">
                              <a:latin typeface="Cambria Math" panose="02040503050406030204" pitchFamily="18" charset="0"/>
                            </a:rPr>
                          </m:ctrlPr>
                        </m:naryPr>
                        <m:sub>
                          <m:r>
                            <a:rPr lang="th-TH" sz="1800" i="1">
                              <a:latin typeface="Cambria Math" panose="02040503050406030204" pitchFamily="18" charset="0"/>
                            </a:rPr>
                            <m:t>𝑖</m:t>
                          </m:r>
                          <m:r>
                            <a:rPr lang="th-TH" sz="1800" i="1">
                              <a:latin typeface="Cambria Math" panose="02040503050406030204" pitchFamily="18" charset="0"/>
                            </a:rPr>
                            <m:t>=1</m:t>
                          </m:r>
                        </m:sub>
                        <m:sup>
                          <m:r>
                            <a:rPr lang="th-TH" sz="1800" i="1">
                              <a:latin typeface="Cambria Math" panose="02040503050406030204" pitchFamily="18" charset="0"/>
                            </a:rPr>
                            <m:t>𝐼</m:t>
                          </m:r>
                        </m:sup>
                        <m:e>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𝐶</m:t>
                              </m:r>
                            </m:e>
                            <m: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𝑚</m:t>
                                  </m:r>
                                </m:e>
                                <m:sub>
                                  <m:r>
                                    <a:rPr lang="th-TH" sz="1800" i="1">
                                      <a:latin typeface="Cambria Math" panose="02040503050406030204" pitchFamily="18" charset="0"/>
                                    </a:rPr>
                                    <m:t>𝑖</m:t>
                                  </m:r>
                                </m:sub>
                              </m:sSub>
                            </m:sub>
                          </m:s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𝑞</m:t>
                              </m:r>
                            </m:e>
                            <m:sub>
                              <m:r>
                                <a:rPr lang="th-TH" sz="1800" i="1">
                                  <a:latin typeface="Cambria Math" panose="02040503050406030204" pitchFamily="18" charset="0"/>
                                </a:rPr>
                                <m:t>𝑖</m:t>
                              </m:r>
                            </m:sub>
                          </m:sSub>
                        </m:e>
                      </m:nary>
                      <m:r>
                        <a:rPr lang="th-TH" sz="1800" i="1">
                          <a:latin typeface="Cambria Math" panose="02040503050406030204" pitchFamily="18" charset="0"/>
                        </a:rPr>
                        <m:t> </m:t>
                      </m:r>
                      <m:r>
                        <a:rPr lang="th-TH" sz="1800" b="0" i="1" smtClean="0">
                          <a:latin typeface="Cambria Math" panose="02040503050406030204" pitchFamily="18" charset="0"/>
                        </a:rPr>
                        <m:t> </m:t>
                      </m:r>
                      <m:r>
                        <a:rPr lang="th-TH" sz="1800" i="1">
                          <a:latin typeface="Cambria Math" panose="02040503050406030204" pitchFamily="18" charset="0"/>
                        </a:rPr>
                        <m:t>+</m:t>
                      </m:r>
                      <m:f>
                        <m:fPr>
                          <m:ctrlPr>
                            <a:rPr lang="th-TH" sz="1800" i="1">
                              <a:solidFill>
                                <a:srgbClr val="836967"/>
                              </a:solidFill>
                              <a:latin typeface="Cambria Math" panose="02040503050406030204" pitchFamily="18" charset="0"/>
                            </a:rPr>
                          </m:ctrlPr>
                        </m:fPr>
                        <m:num>
                          <m:r>
                            <a:rPr lang="th-TH" sz="1800" i="1">
                              <a:latin typeface="Cambria Math" panose="02040503050406030204" pitchFamily="18" charset="0"/>
                            </a:rPr>
                            <m:t>1</m:t>
                          </m:r>
                        </m:num>
                        <m:den>
                          <m:r>
                            <a:rPr lang="th-TH" sz="1800" i="1">
                              <a:latin typeface="Cambria Math" panose="02040503050406030204" pitchFamily="18" charset="0"/>
                            </a:rPr>
                            <m:t>48 </m:t>
                          </m:r>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𝐻</m:t>
                              </m:r>
                            </m:e>
                            <m:sub>
                              <m:r>
                                <a:rPr lang="th-TH" sz="1800" i="1">
                                  <a:latin typeface="Cambria Math" panose="02040503050406030204" pitchFamily="18" charset="0"/>
                                </a:rPr>
                                <m:t>𝑑</m:t>
                              </m:r>
                            </m:sub>
                          </m:sSub>
                        </m:den>
                      </m:f>
                      <m:r>
                        <a:rPr lang="th-TH" sz="1800" i="1">
                          <a:latin typeface="Cambria Math" panose="02040503050406030204" pitchFamily="18" charset="0"/>
                        </a:rPr>
                        <m:t> </m:t>
                      </m:r>
                      <m:nary>
                        <m:naryPr>
                          <m:chr m:val="∑"/>
                          <m:limLoc m:val="undOvr"/>
                          <m:ctrlPr>
                            <a:rPr lang="th-TH" sz="1800" i="1">
                              <a:latin typeface="Cambria Math" panose="02040503050406030204" pitchFamily="18" charset="0"/>
                            </a:rPr>
                          </m:ctrlPr>
                        </m:naryPr>
                        <m:sub>
                          <m:r>
                            <a:rPr lang="th-TH" sz="1800" i="1">
                              <a:latin typeface="Cambria Math" panose="02040503050406030204" pitchFamily="18" charset="0"/>
                            </a:rPr>
                            <m:t>𝑗</m:t>
                          </m:r>
                          <m:r>
                            <a:rPr lang="th-TH" sz="1800" i="1">
                              <a:latin typeface="Cambria Math" panose="02040503050406030204" pitchFamily="18" charset="0"/>
                            </a:rPr>
                            <m:t>=1</m:t>
                          </m:r>
                        </m:sub>
                        <m:sup>
                          <m:r>
                            <a:rPr lang="th-TH" sz="1800" i="1">
                              <a:latin typeface="Cambria Math" panose="02040503050406030204" pitchFamily="18" charset="0"/>
                            </a:rPr>
                            <m:t>𝐽</m:t>
                          </m:r>
                        </m:sup>
                        <m:e>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𝐶</m:t>
                              </m:r>
                            </m:e>
                            <m: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𝑙</m:t>
                                  </m:r>
                                </m:e>
                                <m:sub>
                                  <m:r>
                                    <a:rPr lang="th-TH" sz="1800" i="1">
                                      <a:latin typeface="Cambria Math" panose="02040503050406030204" pitchFamily="18" charset="0"/>
                                    </a:rPr>
                                    <m:t>𝑗</m:t>
                                  </m:r>
                                </m:sub>
                              </m:sSub>
                            </m:sub>
                          </m:sSub>
                          <m:r>
                            <a:rPr lang="en-US" sz="1800" b="0" i="1" smtClean="0">
                              <a:latin typeface="Cambria Math" panose="02040503050406030204" pitchFamily="18" charset="0"/>
                            </a:rPr>
                            <m:t>𝑡</m:t>
                          </m:r>
                          <m:r>
                            <a:rPr lang="th-TH" sz="1800" i="1">
                              <a:latin typeface="Cambria Math" panose="02040503050406030204" pitchFamily="18" charset="0"/>
                            </a:rPr>
                            <m:t> </m:t>
                          </m:r>
                        </m:e>
                      </m:nary>
                      <m:r>
                        <a:rPr lang="th-TH" sz="1800" b="0" i="1" smtClean="0">
                          <a:latin typeface="Cambria Math" panose="02040503050406030204" pitchFamily="18" charset="0"/>
                        </a:rPr>
                        <m:t>                                       </m:t>
                      </m:r>
                      <m:r>
                        <a:rPr lang="th-TH" sz="1800" i="1">
                          <a:latin typeface="Cambria Math" panose="02040503050406030204" pitchFamily="18" charset="0"/>
                        </a:rPr>
                        <m:t>+</m:t>
                      </m:r>
                      <m:f>
                        <m:fPr>
                          <m:ctrlPr>
                            <a:rPr lang="th-TH" sz="1800" i="1">
                              <a:solidFill>
                                <a:srgbClr val="836967"/>
                              </a:solidFill>
                              <a:latin typeface="Cambria Math" panose="02040503050406030204" pitchFamily="18" charset="0"/>
                            </a:rPr>
                          </m:ctrlPr>
                        </m:fPr>
                        <m:num>
                          <m:r>
                            <a:rPr lang="th-TH" sz="1800" i="1">
                              <a:latin typeface="Cambria Math" panose="02040503050406030204" pitchFamily="18" charset="0"/>
                            </a:rPr>
                            <m:t>1</m:t>
                          </m:r>
                        </m:num>
                        <m:den>
                          <m:r>
                            <a:rPr lang="th-TH" sz="1800" i="1">
                              <a:latin typeface="Cambria Math" panose="02040503050406030204" pitchFamily="18" charset="0"/>
                            </a:rPr>
                            <m:t>48</m:t>
                          </m:r>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𝐷</m:t>
                              </m:r>
                            </m:e>
                            <m:sub>
                              <m:r>
                                <a:rPr lang="th-TH" sz="1800" i="1">
                                  <a:latin typeface="Cambria Math" panose="02040503050406030204" pitchFamily="18" charset="0"/>
                                </a:rPr>
                                <m:t>𝑚</m:t>
                              </m:r>
                            </m:sub>
                          </m:sSub>
                          <m:r>
                            <a:rPr lang="th-TH" sz="1800" i="1">
                              <a:latin typeface="Cambria Math" panose="02040503050406030204" pitchFamily="18" charset="0"/>
                            </a:rPr>
                            <m:t> </m:t>
                          </m:r>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𝐻</m:t>
                              </m:r>
                            </m:e>
                            <m:sub>
                              <m:r>
                                <a:rPr lang="th-TH" sz="1800" i="1">
                                  <a:latin typeface="Cambria Math" panose="02040503050406030204" pitchFamily="18" charset="0"/>
                                </a:rPr>
                                <m:t>𝑑</m:t>
                              </m:r>
                            </m:sub>
                          </m:sSub>
                        </m:den>
                      </m:f>
                      <m:nary>
                        <m:naryPr>
                          <m:chr m:val="∑"/>
                          <m:limLoc m:val="undOvr"/>
                          <m:ctrlPr>
                            <a:rPr lang="th-TH" sz="1800" i="1">
                              <a:latin typeface="Cambria Math" panose="02040503050406030204" pitchFamily="18" charset="0"/>
                            </a:rPr>
                          </m:ctrlPr>
                        </m:naryPr>
                        <m:sub>
                          <m:r>
                            <a:rPr lang="th-TH" sz="1800" i="1">
                              <a:latin typeface="Cambria Math" panose="02040503050406030204" pitchFamily="18" charset="0"/>
                            </a:rPr>
                            <m:t>𝑘</m:t>
                          </m:r>
                          <m:r>
                            <a:rPr lang="th-TH" sz="1800" i="1">
                              <a:latin typeface="Cambria Math" panose="02040503050406030204" pitchFamily="18" charset="0"/>
                            </a:rPr>
                            <m:t>=1</m:t>
                          </m:r>
                        </m:sub>
                        <m:sup>
                          <m:r>
                            <a:rPr lang="th-TH" sz="1800" i="1">
                              <a:latin typeface="Cambria Math" panose="02040503050406030204" pitchFamily="18" charset="0"/>
                            </a:rPr>
                            <m:t>𝐾</m:t>
                          </m:r>
                        </m:sup>
                        <m:e>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𝑆</m:t>
                              </m:r>
                            </m:e>
                            <m:sub>
                              <m:r>
                                <a:rPr lang="th-TH" sz="1800" i="1">
                                  <a:latin typeface="Cambria Math" panose="02040503050406030204" pitchFamily="18" charset="0"/>
                                </a:rPr>
                                <m:t>𝑘</m:t>
                              </m:r>
                            </m:sub>
                          </m:sSub>
                          <m:r>
                            <a:rPr lang="en-US" sz="1800" b="0" i="1" smtClean="0">
                              <a:latin typeface="Cambria Math" panose="02040503050406030204" pitchFamily="18" charset="0"/>
                            </a:rPr>
                            <m:t>𝑡</m:t>
                          </m:r>
                        </m:e>
                      </m:nary>
                      <m:r>
                        <a:rPr lang="th-TH" sz="1800" i="1">
                          <a:latin typeface="Cambria Math" panose="02040503050406030204" pitchFamily="18" charset="0"/>
                        </a:rPr>
                        <m:t> </m:t>
                      </m:r>
                      <m:r>
                        <a:rPr lang="th-TH" sz="1800" b="0" i="1" smtClean="0">
                          <a:latin typeface="Cambria Math" panose="02040503050406030204" pitchFamily="18" charset="0"/>
                        </a:rPr>
                        <m:t>                                            </m:t>
                      </m:r>
                      <m:r>
                        <a:rPr lang="th-TH" sz="1800" i="1">
                          <a:latin typeface="Cambria Math" panose="02040503050406030204" pitchFamily="18" charset="0"/>
                        </a:rPr>
                        <m:t>+ </m:t>
                      </m:r>
                      <m:r>
                        <a:rPr lang="th-TH" sz="1800" b="0" i="1" smtClean="0">
                          <a:latin typeface="Cambria Math" panose="02040503050406030204" pitchFamily="18" charset="0"/>
                        </a:rPr>
                        <m:t>  </m:t>
                      </m:r>
                      <m:f>
                        <m:fPr>
                          <m:ctrlPr>
                            <a:rPr lang="th-TH" sz="1800" i="1">
                              <a:solidFill>
                                <a:srgbClr val="836967"/>
                              </a:solidFill>
                              <a:latin typeface="Cambria Math" panose="02040503050406030204" pitchFamily="18" charset="0"/>
                            </a:rPr>
                          </m:ctrlPr>
                        </m:fPr>
                        <m:num>
                          <m:r>
                            <a:rPr lang="th-TH" sz="1800" i="1">
                              <a:latin typeface="Cambria Math" panose="02040503050406030204" pitchFamily="18" charset="0"/>
                            </a:rPr>
                            <m:t>1</m:t>
                          </m:r>
                        </m:num>
                        <m:den>
                          <m:r>
                            <a:rPr lang="th-TH" sz="1800" i="1">
                              <a:latin typeface="Cambria Math" panose="02040503050406030204" pitchFamily="18" charset="0"/>
                            </a:rPr>
                            <m:t>720</m:t>
                          </m:r>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𝐷</m:t>
                              </m:r>
                            </m:e>
                            <m:sub>
                              <m:r>
                                <a:rPr lang="th-TH" sz="1800" i="1">
                                  <a:latin typeface="Cambria Math" panose="02040503050406030204" pitchFamily="18" charset="0"/>
                                </a:rPr>
                                <m:t>𝑚</m:t>
                              </m:r>
                            </m:sub>
                          </m:sSub>
                        </m:den>
                      </m:f>
                      <m:nary>
                        <m:naryPr>
                          <m:chr m:val="∑"/>
                          <m:limLoc m:val="undOvr"/>
                          <m:ctrlPr>
                            <a:rPr lang="th-TH" sz="1800" i="1">
                              <a:latin typeface="Cambria Math" panose="02040503050406030204" pitchFamily="18" charset="0"/>
                            </a:rPr>
                          </m:ctrlPr>
                        </m:naryPr>
                        <m:sub>
                          <m:r>
                            <a:rPr lang="th-TH" sz="1800" i="1">
                              <a:latin typeface="Cambria Math" panose="02040503050406030204" pitchFamily="18" charset="0"/>
                            </a:rPr>
                            <m:t>𝑙</m:t>
                          </m:r>
                          <m:r>
                            <a:rPr lang="th-TH" sz="1800" i="1">
                              <a:latin typeface="Cambria Math" panose="02040503050406030204" pitchFamily="18" charset="0"/>
                            </a:rPr>
                            <m:t>=1</m:t>
                          </m:r>
                        </m:sub>
                        <m:sup>
                          <m:r>
                            <a:rPr lang="th-TH" sz="1800" i="1">
                              <a:latin typeface="Cambria Math" panose="02040503050406030204" pitchFamily="18" charset="0"/>
                            </a:rPr>
                            <m:t>𝐿</m:t>
                          </m:r>
                        </m:sup>
                        <m:e>
                          <m:f>
                            <m:fPr>
                              <m:ctrlPr>
                                <a:rPr lang="th-TH" sz="1800" i="1">
                                  <a:solidFill>
                                    <a:srgbClr val="836967"/>
                                  </a:solidFill>
                                  <a:latin typeface="Cambria Math" panose="02040503050406030204" pitchFamily="18" charset="0"/>
                                </a:rPr>
                              </m:ctrlPr>
                            </m:fPr>
                            <m:num>
                              <m:sSub>
                                <m:sSubPr>
                                  <m:ctrlPr>
                                    <a:rPr lang="th-TH" sz="1800" i="1">
                                      <a:solidFill>
                                        <a:srgbClr val="836967"/>
                                      </a:solidFill>
                                      <a:latin typeface="Cambria Math" panose="02040503050406030204" pitchFamily="18" charset="0"/>
                                    </a:rPr>
                                  </m:ctrlPr>
                                </m:sSubPr>
                                <m:e>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𝐶</m:t>
                                      </m:r>
                                    </m:e>
                                    <m:sub>
                                      <m:r>
                                        <a:rPr lang="th-TH" sz="1800" i="1">
                                          <a:latin typeface="Cambria Math" panose="02040503050406030204" pitchFamily="18" charset="0"/>
                                        </a:rPr>
                                        <m:t>𝐶</m:t>
                                      </m:r>
                                    </m:sub>
                                  </m:sSub>
                                </m:e>
                                <m:sub>
                                  <m:r>
                                    <a:rPr lang="th-TH" sz="1800" i="1">
                                      <a:latin typeface="Cambria Math" panose="02040503050406030204" pitchFamily="18" charset="0"/>
                                    </a:rPr>
                                    <m:t>𝑙</m:t>
                                  </m:r>
                                </m:sub>
                              </m:sSub>
                            </m:num>
                            <m:den>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𝐿𝑇</m:t>
                                  </m:r>
                                </m:e>
                                <m:sub>
                                  <m:r>
                                    <a:rPr lang="th-TH" sz="1800" i="1">
                                      <a:latin typeface="Cambria Math" panose="02040503050406030204" pitchFamily="18" charset="0"/>
                                    </a:rPr>
                                    <m:t>𝑙</m:t>
                                  </m:r>
                                </m:sub>
                              </m:s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𝑀𝐻</m:t>
                                  </m:r>
                                </m:e>
                                <m:sub>
                                  <m:r>
                                    <a:rPr lang="th-TH" sz="1800" i="1">
                                      <a:latin typeface="Cambria Math" panose="02040503050406030204" pitchFamily="18" charset="0"/>
                                    </a:rPr>
                                    <m:t>𝑙</m:t>
                                  </m:r>
                                </m:sub>
                              </m:sSub>
                            </m:den>
                          </m:f>
                        </m:e>
                      </m:nary>
                      <m:r>
                        <a:rPr lang="en-US" sz="1800" b="0" i="1" smtClean="0">
                          <a:latin typeface="Cambria Math" panose="02040503050406030204" pitchFamily="18" charset="0"/>
                        </a:rPr>
                        <m:t>𝑡</m:t>
                      </m:r>
                    </m:oMath>
                  </m:oMathPara>
                </a14:m>
                <a:endParaRPr lang="th-TH" sz="1800" i="1" dirty="0"/>
              </a:p>
            </p:txBody>
          </p:sp>
        </mc:Choice>
        <mc:Fallback xmlns="">
          <p:sp>
            <p:nvSpPr>
              <p:cNvPr id="17" name="TextBox 16">
                <a:extLst>
                  <a:ext uri="{FF2B5EF4-FFF2-40B4-BE49-F238E27FC236}">
                    <a16:creationId xmlns:a16="http://schemas.microsoft.com/office/drawing/2014/main" id="{ACD15BA3-4BE9-BEBB-8B29-D7B64DA46201}"/>
                  </a:ext>
                </a:extLst>
              </p:cNvPr>
              <p:cNvSpPr txBox="1">
                <a:spLocks noRot="1" noChangeAspect="1" noMove="1" noResize="1" noEditPoints="1" noAdjustHandles="1" noChangeArrowheads="1" noChangeShapeType="1" noTextEdit="1"/>
              </p:cNvSpPr>
              <p:nvPr/>
            </p:nvSpPr>
            <p:spPr>
              <a:xfrm>
                <a:off x="5825963" y="2465868"/>
                <a:ext cx="6366037" cy="2730940"/>
              </a:xfrm>
              <a:prstGeom prst="rect">
                <a:avLst/>
              </a:prstGeom>
              <a:blipFill>
                <a:blip r:embed="rId5"/>
                <a:stretch>
                  <a:fillRect/>
                </a:stretch>
              </a:blipFill>
            </p:spPr>
            <p:txBody>
              <a:bodyPr/>
              <a:lstStyle/>
              <a:p>
                <a:r>
                  <a:rPr lang="th-TH">
                    <a:noFill/>
                  </a:rPr>
                  <a:t> </a:t>
                </a:r>
              </a:p>
            </p:txBody>
          </p:sp>
        </mc:Fallback>
      </mc:AlternateContent>
    </p:spTree>
    <p:extLst>
      <p:ext uri="{BB962C8B-B14F-4D97-AF65-F5344CB8AC3E}">
        <p14:creationId xmlns:p14="http://schemas.microsoft.com/office/powerpoint/2010/main" val="2614732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697747-AAF4-89F5-C345-18433D32E7DB}"/>
              </a:ext>
            </a:extLst>
          </p:cNvPr>
          <p:cNvSpPr/>
          <p:nvPr/>
        </p:nvSpPr>
        <p:spPr>
          <a:xfrm rot="20012393">
            <a:off x="1500828" y="5193811"/>
            <a:ext cx="1473823" cy="126465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 name="Rectangle 29">
            <a:extLst>
              <a:ext uri="{FF2B5EF4-FFF2-40B4-BE49-F238E27FC236}">
                <a16:creationId xmlns:a16="http://schemas.microsoft.com/office/drawing/2014/main" id="{BC309538-84E2-0C29-A772-21B558569203}"/>
              </a:ext>
            </a:extLst>
          </p:cNvPr>
          <p:cNvSpPr/>
          <p:nvPr/>
        </p:nvSpPr>
        <p:spPr>
          <a:xfrm rot="21175383">
            <a:off x="1030265" y="4339184"/>
            <a:ext cx="1473823" cy="126465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 name="Rectangle 30">
            <a:extLst>
              <a:ext uri="{FF2B5EF4-FFF2-40B4-BE49-F238E27FC236}">
                <a16:creationId xmlns:a16="http://schemas.microsoft.com/office/drawing/2014/main" id="{60C56934-4EDE-5098-0D9B-60B349A745C6}"/>
              </a:ext>
            </a:extLst>
          </p:cNvPr>
          <p:cNvSpPr/>
          <p:nvPr/>
        </p:nvSpPr>
        <p:spPr>
          <a:xfrm>
            <a:off x="807642" y="3101192"/>
            <a:ext cx="1473823" cy="126465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2" name="Rectangle 31">
            <a:extLst>
              <a:ext uri="{FF2B5EF4-FFF2-40B4-BE49-F238E27FC236}">
                <a16:creationId xmlns:a16="http://schemas.microsoft.com/office/drawing/2014/main" id="{D72DE22D-B582-8830-9B07-C3E40AAC5C08}"/>
              </a:ext>
            </a:extLst>
          </p:cNvPr>
          <p:cNvSpPr/>
          <p:nvPr/>
        </p:nvSpPr>
        <p:spPr>
          <a:xfrm rot="1756448">
            <a:off x="1753249" y="2151387"/>
            <a:ext cx="1473823" cy="126465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Title 1">
            <a:extLst>
              <a:ext uri="{FF2B5EF4-FFF2-40B4-BE49-F238E27FC236}">
                <a16:creationId xmlns:a16="http://schemas.microsoft.com/office/drawing/2014/main" id="{66EA8A82-A7CB-AB36-1CBE-50675F24F0A7}"/>
              </a:ext>
            </a:extLst>
          </p:cNvPr>
          <p:cNvSpPr>
            <a:spLocks noGrp="1"/>
          </p:cNvSpPr>
          <p:nvPr>
            <p:ph type="title"/>
          </p:nvPr>
        </p:nvSpPr>
        <p:spPr/>
        <p:txBody>
          <a:bodyPr/>
          <a:lstStyle/>
          <a:p>
            <a:r>
              <a:rPr lang="en-US" dirty="0"/>
              <a:t>4.2 Architecture Design and Learning Algorithm (Cont.)</a:t>
            </a:r>
            <a:endParaRPr lang="th-TH" dirty="0"/>
          </a:p>
        </p:txBody>
      </p:sp>
      <p:sp>
        <p:nvSpPr>
          <p:cNvPr id="3" name="Content Placeholder 2">
            <a:extLst>
              <a:ext uri="{FF2B5EF4-FFF2-40B4-BE49-F238E27FC236}">
                <a16:creationId xmlns:a16="http://schemas.microsoft.com/office/drawing/2014/main" id="{C5DFB540-E0E8-E6B3-72AA-491C8CE28537}"/>
              </a:ext>
            </a:extLst>
          </p:cNvPr>
          <p:cNvSpPr>
            <a:spLocks noGrp="1"/>
          </p:cNvSpPr>
          <p:nvPr>
            <p:ph idx="1"/>
          </p:nvPr>
        </p:nvSpPr>
        <p:spPr>
          <a:xfrm>
            <a:off x="838200" y="1497821"/>
            <a:ext cx="10765536" cy="497315"/>
          </a:xfrm>
        </p:spPr>
        <p:txBody>
          <a:bodyPr/>
          <a:lstStyle/>
          <a:p>
            <a:r>
              <a:rPr lang="en-US" dirty="0"/>
              <a:t>Add the hidden weight to represent the actual situation of manufacturing</a:t>
            </a:r>
            <a:endParaRPr lang="th-TH" dirty="0"/>
          </a:p>
        </p:txBody>
      </p:sp>
      <p:sp>
        <p:nvSpPr>
          <p:cNvPr id="4" name="Slide Number Placeholder 3">
            <a:extLst>
              <a:ext uri="{FF2B5EF4-FFF2-40B4-BE49-F238E27FC236}">
                <a16:creationId xmlns:a16="http://schemas.microsoft.com/office/drawing/2014/main" id="{F05F8927-BDE8-D67C-21D2-ED6068E7D7CC}"/>
              </a:ext>
            </a:extLst>
          </p:cNvPr>
          <p:cNvSpPr>
            <a:spLocks noGrp="1"/>
          </p:cNvSpPr>
          <p:nvPr>
            <p:ph type="sldNum" sz="quarter" idx="12"/>
          </p:nvPr>
        </p:nvSpPr>
        <p:spPr/>
        <p:txBody>
          <a:bodyPr/>
          <a:lstStyle/>
          <a:p>
            <a:fld id="{19F4AC4A-7F96-4DE7-ACD4-4560B36C61BE}" type="slidenum">
              <a:rPr lang="th-TH" smtClean="0"/>
              <a:pPr/>
              <a:t>11</a:t>
            </a:fld>
            <a:endParaRPr lang="th-TH" dirty="0"/>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0B0F188E-0247-2C55-A99A-5DC7A1D1192E}"/>
                  </a:ext>
                </a:extLst>
              </p:cNvPr>
              <p:cNvGraphicFramePr>
                <a:graphicFrameLocks noChangeAspect="1"/>
              </p:cNvGraphicFramePr>
              <p:nvPr/>
            </p:nvGraphicFramePr>
            <p:xfrm>
              <a:off x="120375" y="1968553"/>
              <a:ext cx="5149611" cy="4351338"/>
            </p:xfrm>
            <a:graphic>
              <a:graphicData uri="http://schemas.microsoft.com/office/drawing/2017/model3d">
                <am3d:model3d r:embed="rId3">
                  <am3d:spPr>
                    <a:xfrm>
                      <a:off x="0" y="0"/>
                      <a:ext cx="5149611" cy="4351338"/>
                    </a:xfrm>
                    <a:prstGeom prst="rect">
                      <a:avLst/>
                    </a:prstGeom>
                  </am3d:spPr>
                  <am3d:camera>
                    <am3d:pos x="0" y="0" z="69747171"/>
                    <am3d:up dx="0" dy="36000000" dz="0"/>
                    <am3d:lookAt x="0" y="0" z="0"/>
                    <am3d:perspective fov="2700000"/>
                  </am3d:camera>
                  <am3d:trans>
                    <am3d:meterPerModelUnit n="1308127" d="1000000"/>
                    <am3d:preTrans dx="-21334" dy="-9980303" dz="-25290911"/>
                    <am3d:scale>
                      <am3d:sx n="1000000" d="1000000"/>
                      <am3d:sy n="1000000" d="1000000"/>
                      <am3d:sz n="1000000" d="1000000"/>
                    </am3d:scale>
                    <am3d:rot ax="4097966" ay="944584" az="2057040"/>
                    <am3d:postTrans dx="0" dy="0" dz="0"/>
                  </am3d:trans>
                  <am3d:raster rName="Office3DRenderer" rVer="16.0.8326">
                    <am3d:blip r:embed="rId4"/>
                  </am3d:raster>
                  <am3d:objViewport viewportSz="58908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0B0F188E-0247-2C55-A99A-5DC7A1D1192E}"/>
                  </a:ext>
                </a:extLst>
              </p:cNvPr>
              <p:cNvPicPr>
                <a:picLocks noGrp="1" noRot="1" noChangeAspect="1" noMove="1" noResize="1" noEditPoints="1" noAdjustHandles="1" noChangeArrowheads="1" noChangeShapeType="1" noCrop="1"/>
              </p:cNvPicPr>
              <p:nvPr/>
            </p:nvPicPr>
            <p:blipFill>
              <a:blip r:embed="rId4"/>
              <a:stretch>
                <a:fillRect/>
              </a:stretch>
            </p:blipFill>
            <p:spPr>
              <a:xfrm>
                <a:off x="120375" y="1968553"/>
                <a:ext cx="5149611" cy="4351338"/>
              </a:xfrm>
              <a:prstGeom prst="rect">
                <a:avLst/>
              </a:prstGeom>
            </p:spPr>
          </p:pic>
        </mc:Fallback>
      </mc:AlternateContent>
      <p:sp>
        <p:nvSpPr>
          <p:cNvPr id="8" name="TextBox 7">
            <a:extLst>
              <a:ext uri="{FF2B5EF4-FFF2-40B4-BE49-F238E27FC236}">
                <a16:creationId xmlns:a16="http://schemas.microsoft.com/office/drawing/2014/main" id="{F75B56EB-472F-63EE-1A07-2CCC89FF877C}"/>
              </a:ext>
            </a:extLst>
          </p:cNvPr>
          <p:cNvSpPr txBox="1"/>
          <p:nvPr/>
        </p:nvSpPr>
        <p:spPr>
          <a:xfrm rot="2850287">
            <a:off x="3221552" y="3163711"/>
            <a:ext cx="648189" cy="400110"/>
          </a:xfrm>
          <a:prstGeom prst="rect">
            <a:avLst/>
          </a:prstGeom>
          <a:noFill/>
        </p:spPr>
        <p:txBody>
          <a:bodyPr wrap="square" rtlCol="0">
            <a:spAutoFit/>
          </a:bodyPr>
          <a:lstStyle/>
          <a:p>
            <a:pPr algn="l"/>
            <a:r>
              <a:rPr lang="en-US" sz="2000" dirty="0">
                <a:solidFill>
                  <a:srgbClr val="FF0000"/>
                </a:solidFill>
                <a:effectLst/>
              </a:rPr>
              <a:t>w</a:t>
            </a:r>
            <a:r>
              <a:rPr lang="en-US" sz="2000" baseline="-25000" dirty="0">
                <a:solidFill>
                  <a:srgbClr val="FF0000"/>
                </a:solidFill>
                <a:effectLst/>
              </a:rPr>
              <a:t>1</a:t>
            </a:r>
            <a:endParaRPr lang="th-TH" sz="2000" baseline="-25000" dirty="0">
              <a:solidFill>
                <a:srgbClr val="FF0000"/>
              </a:solidFill>
              <a:effectLst/>
            </a:endParaRPr>
          </a:p>
        </p:txBody>
      </p:sp>
      <p:sp>
        <p:nvSpPr>
          <p:cNvPr id="9" name="TextBox 8">
            <a:extLst>
              <a:ext uri="{FF2B5EF4-FFF2-40B4-BE49-F238E27FC236}">
                <a16:creationId xmlns:a16="http://schemas.microsoft.com/office/drawing/2014/main" id="{A86ECAC2-020E-95AE-9631-72CA07EF6C2B}"/>
              </a:ext>
            </a:extLst>
          </p:cNvPr>
          <p:cNvSpPr txBox="1"/>
          <p:nvPr/>
        </p:nvSpPr>
        <p:spPr>
          <a:xfrm rot="1296486">
            <a:off x="2585294" y="3631283"/>
            <a:ext cx="644022" cy="400110"/>
          </a:xfrm>
          <a:prstGeom prst="rect">
            <a:avLst/>
          </a:prstGeom>
          <a:noFill/>
        </p:spPr>
        <p:txBody>
          <a:bodyPr wrap="square" rtlCol="0">
            <a:spAutoFit/>
          </a:bodyPr>
          <a:lstStyle/>
          <a:p>
            <a:pPr algn="l"/>
            <a:r>
              <a:rPr lang="en-US" sz="2000" dirty="0">
                <a:solidFill>
                  <a:srgbClr val="FF0000"/>
                </a:solidFill>
                <a:effectLst/>
              </a:rPr>
              <a:t>w</a:t>
            </a:r>
            <a:r>
              <a:rPr lang="en-US" sz="2000" baseline="-25000" dirty="0">
                <a:solidFill>
                  <a:srgbClr val="FF0000"/>
                </a:solidFill>
                <a:effectLst/>
              </a:rPr>
              <a:t>2</a:t>
            </a:r>
            <a:endParaRPr lang="th-TH" sz="2000" baseline="-25000" dirty="0">
              <a:solidFill>
                <a:srgbClr val="FF0000"/>
              </a:solidFill>
              <a:effectLst/>
            </a:endParaRPr>
          </a:p>
        </p:txBody>
      </p:sp>
      <p:sp>
        <p:nvSpPr>
          <p:cNvPr id="10" name="TextBox 9">
            <a:extLst>
              <a:ext uri="{FF2B5EF4-FFF2-40B4-BE49-F238E27FC236}">
                <a16:creationId xmlns:a16="http://schemas.microsoft.com/office/drawing/2014/main" id="{696C25DB-F223-C2B6-933F-31DD56A8BF01}"/>
              </a:ext>
            </a:extLst>
          </p:cNvPr>
          <p:cNvSpPr txBox="1"/>
          <p:nvPr/>
        </p:nvSpPr>
        <p:spPr>
          <a:xfrm rot="20221190">
            <a:off x="2506170" y="4208600"/>
            <a:ext cx="644022" cy="400110"/>
          </a:xfrm>
          <a:prstGeom prst="rect">
            <a:avLst/>
          </a:prstGeom>
          <a:noFill/>
        </p:spPr>
        <p:txBody>
          <a:bodyPr wrap="square" rtlCol="0">
            <a:spAutoFit/>
          </a:bodyPr>
          <a:lstStyle/>
          <a:p>
            <a:pPr algn="l"/>
            <a:r>
              <a:rPr lang="en-US" sz="2000" dirty="0">
                <a:solidFill>
                  <a:srgbClr val="FF0000"/>
                </a:solidFill>
                <a:effectLst/>
              </a:rPr>
              <a:t>w</a:t>
            </a:r>
            <a:r>
              <a:rPr lang="en-US" sz="2000" baseline="-25000" dirty="0">
                <a:solidFill>
                  <a:srgbClr val="FF0000"/>
                </a:solidFill>
                <a:effectLst/>
              </a:rPr>
              <a:t>3</a:t>
            </a:r>
            <a:endParaRPr lang="th-TH" sz="2000" baseline="-25000" dirty="0">
              <a:solidFill>
                <a:srgbClr val="FF0000"/>
              </a:solidFill>
              <a:effectLst/>
            </a:endParaRPr>
          </a:p>
        </p:txBody>
      </p:sp>
      <p:sp>
        <p:nvSpPr>
          <p:cNvPr id="11" name="TextBox 10">
            <a:extLst>
              <a:ext uri="{FF2B5EF4-FFF2-40B4-BE49-F238E27FC236}">
                <a16:creationId xmlns:a16="http://schemas.microsoft.com/office/drawing/2014/main" id="{19E28429-841A-5A05-F44B-6299F35F3D64}"/>
              </a:ext>
            </a:extLst>
          </p:cNvPr>
          <p:cNvSpPr txBox="1"/>
          <p:nvPr/>
        </p:nvSpPr>
        <p:spPr>
          <a:xfrm rot="18859700">
            <a:off x="2761822" y="4810628"/>
            <a:ext cx="648189" cy="400110"/>
          </a:xfrm>
          <a:prstGeom prst="rect">
            <a:avLst/>
          </a:prstGeom>
          <a:noFill/>
        </p:spPr>
        <p:txBody>
          <a:bodyPr wrap="square" rtlCol="0">
            <a:spAutoFit/>
          </a:bodyPr>
          <a:lstStyle/>
          <a:p>
            <a:pPr algn="l"/>
            <a:r>
              <a:rPr lang="en-US" sz="2000" dirty="0">
                <a:solidFill>
                  <a:srgbClr val="FF0000"/>
                </a:solidFill>
                <a:effectLst/>
              </a:rPr>
              <a:t>w</a:t>
            </a:r>
            <a:r>
              <a:rPr lang="en-US" sz="2000" baseline="-25000" dirty="0">
                <a:solidFill>
                  <a:srgbClr val="FF0000"/>
                </a:solidFill>
                <a:effectLst/>
              </a:rPr>
              <a:t>4</a:t>
            </a:r>
            <a:endParaRPr lang="th-TH" sz="2000" baseline="-25000" dirty="0">
              <a:solidFill>
                <a:srgbClr val="FF0000"/>
              </a:solidFill>
              <a:effectLst/>
            </a:endParaRPr>
          </a:p>
        </p:txBody>
      </p:sp>
      <p:sp>
        <p:nvSpPr>
          <p:cNvPr id="13" name="TextBox 12">
            <a:extLst>
              <a:ext uri="{FF2B5EF4-FFF2-40B4-BE49-F238E27FC236}">
                <a16:creationId xmlns:a16="http://schemas.microsoft.com/office/drawing/2014/main" id="{347ED841-8362-EB9D-792D-451EE6DD8FE3}"/>
              </a:ext>
            </a:extLst>
          </p:cNvPr>
          <p:cNvSpPr txBox="1"/>
          <p:nvPr/>
        </p:nvSpPr>
        <p:spPr>
          <a:xfrm>
            <a:off x="2373168" y="2273737"/>
            <a:ext cx="644022" cy="400110"/>
          </a:xfrm>
          <a:prstGeom prst="rect">
            <a:avLst/>
          </a:prstGeom>
          <a:noFill/>
        </p:spPr>
        <p:txBody>
          <a:bodyPr wrap="square" rtlCol="0">
            <a:spAutoFit/>
          </a:bodyPr>
          <a:lstStyle/>
          <a:p>
            <a:pPr algn="l"/>
            <a:r>
              <a:rPr lang="en-US" sz="2000" dirty="0" err="1"/>
              <a:t>W</a:t>
            </a:r>
            <a:r>
              <a:rPr lang="en-US" sz="2000" baseline="-25000" dirty="0" err="1"/>
              <a:t>a,i</a:t>
            </a:r>
            <a:endParaRPr lang="th-TH" sz="2000" baseline="-25000" dirty="0"/>
          </a:p>
        </p:txBody>
      </p:sp>
      <p:sp>
        <p:nvSpPr>
          <p:cNvPr id="14" name="TextBox 13">
            <a:extLst>
              <a:ext uri="{FF2B5EF4-FFF2-40B4-BE49-F238E27FC236}">
                <a16:creationId xmlns:a16="http://schemas.microsoft.com/office/drawing/2014/main" id="{27E17F1C-9E92-BCCF-5B29-603F9AFC32EB}"/>
              </a:ext>
            </a:extLst>
          </p:cNvPr>
          <p:cNvSpPr txBox="1"/>
          <p:nvPr/>
        </p:nvSpPr>
        <p:spPr>
          <a:xfrm>
            <a:off x="1359392" y="3146990"/>
            <a:ext cx="644022" cy="369332"/>
          </a:xfrm>
          <a:prstGeom prst="rect">
            <a:avLst/>
          </a:prstGeom>
          <a:noFill/>
        </p:spPr>
        <p:txBody>
          <a:bodyPr wrap="square" rtlCol="0">
            <a:spAutoFit/>
          </a:bodyPr>
          <a:lstStyle/>
          <a:p>
            <a:pPr algn="l"/>
            <a:r>
              <a:rPr lang="en-US" sz="1800" dirty="0" err="1"/>
              <a:t>W</a:t>
            </a:r>
            <a:r>
              <a:rPr lang="en-US" sz="1800" baseline="-25000" dirty="0" err="1"/>
              <a:t>b,i</a:t>
            </a:r>
            <a:endParaRPr lang="th-TH" sz="1800" baseline="-25000" dirty="0"/>
          </a:p>
        </p:txBody>
      </p:sp>
      <p:sp>
        <p:nvSpPr>
          <p:cNvPr id="15" name="TextBox 14">
            <a:extLst>
              <a:ext uri="{FF2B5EF4-FFF2-40B4-BE49-F238E27FC236}">
                <a16:creationId xmlns:a16="http://schemas.microsoft.com/office/drawing/2014/main" id="{A149E35B-A5B0-7592-55CB-9917F3948F43}"/>
              </a:ext>
            </a:extLst>
          </p:cNvPr>
          <p:cNvSpPr txBox="1"/>
          <p:nvPr/>
        </p:nvSpPr>
        <p:spPr>
          <a:xfrm>
            <a:off x="1719471" y="4178615"/>
            <a:ext cx="644022" cy="369332"/>
          </a:xfrm>
          <a:prstGeom prst="rect">
            <a:avLst/>
          </a:prstGeom>
          <a:noFill/>
        </p:spPr>
        <p:txBody>
          <a:bodyPr wrap="square" rtlCol="0">
            <a:spAutoFit/>
          </a:bodyPr>
          <a:lstStyle/>
          <a:p>
            <a:pPr algn="l"/>
            <a:r>
              <a:rPr lang="en-US" sz="1800" dirty="0" err="1"/>
              <a:t>W</a:t>
            </a:r>
            <a:r>
              <a:rPr lang="en-US" sz="1800" baseline="-25000" dirty="0" err="1"/>
              <a:t>c,i</a:t>
            </a:r>
            <a:endParaRPr lang="th-TH" sz="1800" baseline="-25000" dirty="0"/>
          </a:p>
        </p:txBody>
      </p:sp>
      <p:sp>
        <p:nvSpPr>
          <p:cNvPr id="16" name="TextBox 15">
            <a:extLst>
              <a:ext uri="{FF2B5EF4-FFF2-40B4-BE49-F238E27FC236}">
                <a16:creationId xmlns:a16="http://schemas.microsoft.com/office/drawing/2014/main" id="{45622B79-7757-BC3E-8689-156AB3F4558E}"/>
              </a:ext>
            </a:extLst>
          </p:cNvPr>
          <p:cNvSpPr txBox="1"/>
          <p:nvPr/>
        </p:nvSpPr>
        <p:spPr>
          <a:xfrm>
            <a:off x="2271940" y="5808513"/>
            <a:ext cx="644022" cy="369332"/>
          </a:xfrm>
          <a:prstGeom prst="rect">
            <a:avLst/>
          </a:prstGeom>
          <a:noFill/>
        </p:spPr>
        <p:txBody>
          <a:bodyPr wrap="square" rtlCol="0">
            <a:spAutoFit/>
          </a:bodyPr>
          <a:lstStyle/>
          <a:p>
            <a:pPr algn="l"/>
            <a:r>
              <a:rPr lang="en-US" sz="1800" dirty="0" err="1"/>
              <a:t>W</a:t>
            </a:r>
            <a:r>
              <a:rPr lang="en-US" sz="1800" baseline="-25000" dirty="0" err="1"/>
              <a:t>d,i</a:t>
            </a:r>
            <a:endParaRPr lang="th-TH" sz="1800" baseline="-25000" dirty="0"/>
          </a:p>
        </p:txBody>
      </p:sp>
      <p:sp>
        <p:nvSpPr>
          <p:cNvPr id="18" name="TextBox 17">
            <a:extLst>
              <a:ext uri="{FF2B5EF4-FFF2-40B4-BE49-F238E27FC236}">
                <a16:creationId xmlns:a16="http://schemas.microsoft.com/office/drawing/2014/main" id="{CB7A1A82-6277-0E2B-994B-EBBCAB5DD367}"/>
              </a:ext>
            </a:extLst>
          </p:cNvPr>
          <p:cNvSpPr txBox="1"/>
          <p:nvPr/>
        </p:nvSpPr>
        <p:spPr>
          <a:xfrm>
            <a:off x="4140824" y="3868254"/>
            <a:ext cx="1218914" cy="302627"/>
          </a:xfrm>
          <a:prstGeom prst="rect">
            <a:avLst/>
          </a:prstGeom>
          <a:noFill/>
        </p:spPr>
        <p:txBody>
          <a:bodyPr wrap="square" rtlCol="0">
            <a:spAutoFit/>
          </a:bodyPr>
          <a:lstStyle/>
          <a:p>
            <a:pPr algn="l"/>
            <a:r>
              <a:rPr lang="en-US" sz="1400" dirty="0"/>
              <a:t>Total Cost</a:t>
            </a:r>
            <a:endParaRPr lang="th-TH" sz="1400" baseline="-2500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CD15BA3-4BE9-BEBB-8B29-D7B64DA46201}"/>
                  </a:ext>
                </a:extLst>
              </p:cNvPr>
              <p:cNvSpPr txBox="1"/>
              <p:nvPr/>
            </p:nvSpPr>
            <p:spPr>
              <a:xfrm>
                <a:off x="5825963" y="2465868"/>
                <a:ext cx="6638239" cy="27309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𝑡𝑜𝑡𝑎𝑙</m:t>
                      </m:r>
                      <m:r>
                        <a:rPr lang="en-US" sz="1800" b="0" i="1" smtClean="0">
                          <a:latin typeface="Cambria Math" panose="02040503050406030204" pitchFamily="18" charset="0"/>
                        </a:rPr>
                        <m:t> </m:t>
                      </m:r>
                      <m:r>
                        <a:rPr lang="en-US" sz="1800" b="0" i="1" smtClean="0">
                          <a:latin typeface="Cambria Math" panose="02040503050406030204" pitchFamily="18" charset="0"/>
                        </a:rPr>
                        <m:t>𝑐𝑜𝑠𝑡</m:t>
                      </m:r>
                      <m:r>
                        <a:rPr lang="th-TH" sz="1800" i="1">
                          <a:latin typeface="Cambria Math" panose="02040503050406030204" pitchFamily="18" charset="0"/>
                        </a:rPr>
                        <m:t>=</m:t>
                      </m:r>
                      <m:r>
                        <a:rPr lang="th-TH" sz="1800" b="0" i="1" smtClean="0">
                          <a:latin typeface="Cambria Math" panose="02040503050406030204" pitchFamily="18" charset="0"/>
                        </a:rPr>
                        <m:t> </m:t>
                      </m:r>
                      <m:r>
                        <a:rPr lang="th-TH" sz="1800" i="1">
                          <a:latin typeface="Cambria Math" panose="02040503050406030204" pitchFamily="18" charset="0"/>
                        </a:rPr>
                        <m:t> </m:t>
                      </m:r>
                      <m:r>
                        <a:rPr lang="th-TH" sz="1800" b="0" i="1" smtClean="0">
                          <a:latin typeface="Cambria Math" panose="02040503050406030204" pitchFamily="18" charset="0"/>
                        </a:rPr>
                        <m:t>     </m:t>
                      </m:r>
                      <m:nary>
                        <m:naryPr>
                          <m:chr m:val="∑"/>
                          <m:limLoc m:val="undOvr"/>
                          <m:ctrlPr>
                            <a:rPr lang="th-TH" sz="1800" i="1">
                              <a:latin typeface="Cambria Math" panose="02040503050406030204" pitchFamily="18" charset="0"/>
                            </a:rPr>
                          </m:ctrlPr>
                        </m:naryPr>
                        <m:sub>
                          <m:r>
                            <a:rPr lang="th-TH" sz="1800" i="1">
                              <a:latin typeface="Cambria Math" panose="02040503050406030204" pitchFamily="18" charset="0"/>
                            </a:rPr>
                            <m:t>𝑖</m:t>
                          </m:r>
                          <m:r>
                            <a:rPr lang="th-TH" sz="1800" i="1">
                              <a:latin typeface="Cambria Math" panose="02040503050406030204" pitchFamily="18" charset="0"/>
                            </a:rPr>
                            <m:t>=1</m:t>
                          </m:r>
                        </m:sub>
                        <m:sup>
                          <m:r>
                            <a:rPr lang="th-TH" sz="1800" i="1">
                              <a:latin typeface="Cambria Math" panose="02040503050406030204" pitchFamily="18" charset="0"/>
                            </a:rPr>
                            <m:t>𝐼</m:t>
                          </m:r>
                        </m:sup>
                        <m:e>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𝐶</m:t>
                              </m:r>
                            </m:e>
                            <m: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𝑚</m:t>
                                  </m:r>
                                </m:e>
                                <m:sub>
                                  <m:r>
                                    <a:rPr lang="th-TH" sz="1800" i="1">
                                      <a:latin typeface="Cambria Math" panose="02040503050406030204" pitchFamily="18" charset="0"/>
                                    </a:rPr>
                                    <m:t>𝑖</m:t>
                                  </m:r>
                                </m:sub>
                              </m:sSub>
                            </m:sub>
                          </m:s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𝑞</m:t>
                              </m:r>
                            </m:e>
                            <m:sub>
                              <m:r>
                                <a:rPr lang="th-TH" sz="1800" i="1">
                                  <a:latin typeface="Cambria Math" panose="02040503050406030204" pitchFamily="18" charset="0"/>
                                </a:rPr>
                                <m:t>𝑖</m:t>
                              </m:r>
                            </m:sub>
                          </m:sSub>
                        </m:e>
                      </m:nary>
                      <m:r>
                        <a:rPr lang="th-TH" sz="1800" i="1">
                          <a:latin typeface="Cambria Math" panose="02040503050406030204" pitchFamily="18" charset="0"/>
                        </a:rPr>
                        <m:t> </m:t>
                      </m:r>
                      <m:r>
                        <a:rPr lang="th-TH" sz="1800" b="0" i="1" smtClean="0">
                          <a:latin typeface="Cambria Math" panose="02040503050406030204" pitchFamily="18" charset="0"/>
                        </a:rPr>
                        <m:t>                        </m:t>
                      </m:r>
                      <m:r>
                        <a:rPr lang="th-TH" sz="1800" i="1">
                          <a:latin typeface="Cambria Math" panose="02040503050406030204" pitchFamily="18" charset="0"/>
                        </a:rPr>
                        <m:t>+</m:t>
                      </m:r>
                      <m:r>
                        <a:rPr lang="th-TH" sz="1800" b="0" i="1" smtClean="0">
                          <a:latin typeface="Cambria Math" panose="02040503050406030204" pitchFamily="18" charset="0"/>
                        </a:rPr>
                        <m:t>      </m:t>
                      </m:r>
                      <m:f>
                        <m:fPr>
                          <m:ctrlPr>
                            <a:rPr lang="th-TH" sz="1800" i="1">
                              <a:solidFill>
                                <a:srgbClr val="836967"/>
                              </a:solidFill>
                              <a:latin typeface="Cambria Math" panose="02040503050406030204" pitchFamily="18" charset="0"/>
                            </a:rPr>
                          </m:ctrlPr>
                        </m:fPr>
                        <m:num>
                          <m:r>
                            <a:rPr lang="th-TH" sz="1800" i="1">
                              <a:latin typeface="Cambria Math" panose="02040503050406030204" pitchFamily="18" charset="0"/>
                            </a:rPr>
                            <m:t>1</m:t>
                          </m:r>
                        </m:num>
                        <m:den>
                          <m:r>
                            <a:rPr lang="th-TH" sz="1800" i="1">
                              <a:latin typeface="Cambria Math" panose="02040503050406030204" pitchFamily="18" charset="0"/>
                            </a:rPr>
                            <m:t>48 </m:t>
                          </m:r>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𝐻</m:t>
                              </m:r>
                            </m:e>
                            <m:sub>
                              <m:r>
                                <a:rPr lang="th-TH" sz="1800" i="1">
                                  <a:latin typeface="Cambria Math" panose="02040503050406030204" pitchFamily="18" charset="0"/>
                                </a:rPr>
                                <m:t>𝑑</m:t>
                              </m:r>
                            </m:sub>
                          </m:sSub>
                        </m:den>
                      </m:f>
                      <m:r>
                        <a:rPr lang="th-TH" sz="1800" i="1">
                          <a:latin typeface="Cambria Math" panose="02040503050406030204" pitchFamily="18" charset="0"/>
                        </a:rPr>
                        <m:t> </m:t>
                      </m:r>
                      <m:nary>
                        <m:naryPr>
                          <m:chr m:val="∑"/>
                          <m:limLoc m:val="undOvr"/>
                          <m:ctrlPr>
                            <a:rPr lang="th-TH" sz="1800" i="1">
                              <a:latin typeface="Cambria Math" panose="02040503050406030204" pitchFamily="18" charset="0"/>
                            </a:rPr>
                          </m:ctrlPr>
                        </m:naryPr>
                        <m:sub>
                          <m:r>
                            <a:rPr lang="th-TH" sz="1800" i="1">
                              <a:latin typeface="Cambria Math" panose="02040503050406030204" pitchFamily="18" charset="0"/>
                            </a:rPr>
                            <m:t>𝑗</m:t>
                          </m:r>
                          <m:r>
                            <a:rPr lang="th-TH" sz="1800" i="1">
                              <a:latin typeface="Cambria Math" panose="02040503050406030204" pitchFamily="18" charset="0"/>
                            </a:rPr>
                            <m:t>=1</m:t>
                          </m:r>
                        </m:sub>
                        <m:sup>
                          <m:r>
                            <a:rPr lang="th-TH" sz="1800" i="1">
                              <a:latin typeface="Cambria Math" panose="02040503050406030204" pitchFamily="18" charset="0"/>
                            </a:rPr>
                            <m:t>𝐽</m:t>
                          </m:r>
                        </m:sup>
                        <m:e>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𝐶</m:t>
                              </m:r>
                            </m:e>
                            <m: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𝑙</m:t>
                                  </m:r>
                                </m:e>
                                <m:sub>
                                  <m:r>
                                    <a:rPr lang="th-TH" sz="1800" i="1">
                                      <a:latin typeface="Cambria Math" panose="02040503050406030204" pitchFamily="18" charset="0"/>
                                    </a:rPr>
                                    <m:t>𝑗</m:t>
                                  </m:r>
                                </m:sub>
                              </m:sSub>
                            </m:sub>
                          </m:sSub>
                          <m:r>
                            <a:rPr lang="en-US" sz="1800" b="0" i="1" smtClean="0">
                              <a:latin typeface="Cambria Math" panose="02040503050406030204" pitchFamily="18" charset="0"/>
                            </a:rPr>
                            <m:t>𝑡</m:t>
                          </m:r>
                          <m:r>
                            <a:rPr lang="th-TH" sz="1800" i="1">
                              <a:latin typeface="Cambria Math" panose="02040503050406030204" pitchFamily="18" charset="0"/>
                            </a:rPr>
                            <m:t> </m:t>
                          </m:r>
                        </m:e>
                      </m:nary>
                      <m:r>
                        <a:rPr lang="th-TH" sz="1800" b="0" i="1" smtClean="0">
                          <a:latin typeface="Cambria Math" panose="02040503050406030204" pitchFamily="18" charset="0"/>
                        </a:rPr>
                        <m:t>                        </m:t>
                      </m:r>
                      <m:r>
                        <a:rPr lang="th-TH" sz="1800" i="1">
                          <a:latin typeface="Cambria Math" panose="02040503050406030204" pitchFamily="18" charset="0"/>
                        </a:rPr>
                        <m:t>+</m:t>
                      </m:r>
                      <m:r>
                        <a:rPr lang="th-TH" sz="1800" b="0" i="1" smtClean="0">
                          <a:latin typeface="Cambria Math" panose="02040503050406030204" pitchFamily="18" charset="0"/>
                        </a:rPr>
                        <m:t>       </m:t>
                      </m:r>
                      <m:f>
                        <m:fPr>
                          <m:ctrlPr>
                            <a:rPr lang="th-TH" sz="1800" i="1">
                              <a:solidFill>
                                <a:srgbClr val="836967"/>
                              </a:solidFill>
                              <a:latin typeface="Cambria Math" panose="02040503050406030204" pitchFamily="18" charset="0"/>
                            </a:rPr>
                          </m:ctrlPr>
                        </m:fPr>
                        <m:num>
                          <m:r>
                            <a:rPr lang="th-TH" sz="1800" i="1">
                              <a:latin typeface="Cambria Math" panose="02040503050406030204" pitchFamily="18" charset="0"/>
                            </a:rPr>
                            <m:t>1</m:t>
                          </m:r>
                        </m:num>
                        <m:den>
                          <m:r>
                            <a:rPr lang="th-TH" sz="1800" i="1">
                              <a:latin typeface="Cambria Math" panose="02040503050406030204" pitchFamily="18" charset="0"/>
                            </a:rPr>
                            <m:t>48</m:t>
                          </m:r>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𝐷</m:t>
                              </m:r>
                            </m:e>
                            <m:sub>
                              <m:r>
                                <a:rPr lang="th-TH" sz="1800" i="1">
                                  <a:latin typeface="Cambria Math" panose="02040503050406030204" pitchFamily="18" charset="0"/>
                                </a:rPr>
                                <m:t>𝑚</m:t>
                              </m:r>
                            </m:sub>
                          </m:sSub>
                          <m:r>
                            <a:rPr lang="th-TH" sz="1800" i="1">
                              <a:latin typeface="Cambria Math" panose="02040503050406030204" pitchFamily="18" charset="0"/>
                            </a:rPr>
                            <m:t> </m:t>
                          </m:r>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𝐻</m:t>
                              </m:r>
                            </m:e>
                            <m:sub>
                              <m:r>
                                <a:rPr lang="th-TH" sz="1800" i="1">
                                  <a:latin typeface="Cambria Math" panose="02040503050406030204" pitchFamily="18" charset="0"/>
                                </a:rPr>
                                <m:t>𝑑</m:t>
                              </m:r>
                            </m:sub>
                          </m:sSub>
                        </m:den>
                      </m:f>
                      <m:nary>
                        <m:naryPr>
                          <m:chr m:val="∑"/>
                          <m:limLoc m:val="undOvr"/>
                          <m:ctrlPr>
                            <a:rPr lang="th-TH" sz="1800" i="1">
                              <a:latin typeface="Cambria Math" panose="02040503050406030204" pitchFamily="18" charset="0"/>
                            </a:rPr>
                          </m:ctrlPr>
                        </m:naryPr>
                        <m:sub>
                          <m:r>
                            <a:rPr lang="th-TH" sz="1800" i="1">
                              <a:latin typeface="Cambria Math" panose="02040503050406030204" pitchFamily="18" charset="0"/>
                            </a:rPr>
                            <m:t>𝑘</m:t>
                          </m:r>
                          <m:r>
                            <a:rPr lang="th-TH" sz="1800" i="1">
                              <a:latin typeface="Cambria Math" panose="02040503050406030204" pitchFamily="18" charset="0"/>
                            </a:rPr>
                            <m:t>=1</m:t>
                          </m:r>
                        </m:sub>
                        <m:sup>
                          <m:r>
                            <a:rPr lang="th-TH" sz="1800" i="1">
                              <a:latin typeface="Cambria Math" panose="02040503050406030204" pitchFamily="18" charset="0"/>
                            </a:rPr>
                            <m:t>𝐾</m:t>
                          </m:r>
                        </m:sup>
                        <m:e>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𝑆</m:t>
                              </m:r>
                            </m:e>
                            <m:sub>
                              <m:r>
                                <a:rPr lang="th-TH" sz="1800" i="1">
                                  <a:latin typeface="Cambria Math" panose="02040503050406030204" pitchFamily="18" charset="0"/>
                                </a:rPr>
                                <m:t>𝑘</m:t>
                              </m:r>
                            </m:sub>
                          </m:sSub>
                          <m:r>
                            <a:rPr lang="en-US" sz="1800" b="0" i="1" smtClean="0">
                              <a:latin typeface="Cambria Math" panose="02040503050406030204" pitchFamily="18" charset="0"/>
                            </a:rPr>
                            <m:t>𝑡</m:t>
                          </m:r>
                        </m:e>
                      </m:nary>
                      <m:r>
                        <a:rPr lang="th-TH" sz="1800" i="1">
                          <a:latin typeface="Cambria Math" panose="02040503050406030204" pitchFamily="18" charset="0"/>
                        </a:rPr>
                        <m:t> </m:t>
                      </m:r>
                      <m:r>
                        <a:rPr lang="th-TH" sz="1800" b="0" i="1" smtClean="0">
                          <a:latin typeface="Cambria Math" panose="02040503050406030204" pitchFamily="18" charset="0"/>
                        </a:rPr>
                        <m:t>                                            </m:t>
                      </m:r>
                      <m:r>
                        <a:rPr lang="th-TH" sz="1800" i="1">
                          <a:latin typeface="Cambria Math" panose="02040503050406030204" pitchFamily="18" charset="0"/>
                        </a:rPr>
                        <m:t>+ </m:t>
                      </m:r>
                      <m:r>
                        <a:rPr lang="th-TH" sz="1800" b="0" i="1" smtClean="0">
                          <a:latin typeface="Cambria Math" panose="02040503050406030204" pitchFamily="18" charset="0"/>
                        </a:rPr>
                        <m:t>        </m:t>
                      </m:r>
                      <m:f>
                        <m:fPr>
                          <m:ctrlPr>
                            <a:rPr lang="th-TH" sz="1800" i="1">
                              <a:solidFill>
                                <a:srgbClr val="836967"/>
                              </a:solidFill>
                              <a:latin typeface="Cambria Math" panose="02040503050406030204" pitchFamily="18" charset="0"/>
                            </a:rPr>
                          </m:ctrlPr>
                        </m:fPr>
                        <m:num>
                          <m:r>
                            <a:rPr lang="th-TH" sz="1800" i="1">
                              <a:latin typeface="Cambria Math" panose="02040503050406030204" pitchFamily="18" charset="0"/>
                            </a:rPr>
                            <m:t>1</m:t>
                          </m:r>
                        </m:num>
                        <m:den>
                          <m:r>
                            <a:rPr lang="th-TH" sz="1800" i="1">
                              <a:latin typeface="Cambria Math" panose="02040503050406030204" pitchFamily="18" charset="0"/>
                            </a:rPr>
                            <m:t>720</m:t>
                          </m:r>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𝐷</m:t>
                              </m:r>
                            </m:e>
                            <m:sub>
                              <m:r>
                                <a:rPr lang="th-TH" sz="1800" i="1">
                                  <a:latin typeface="Cambria Math" panose="02040503050406030204" pitchFamily="18" charset="0"/>
                                </a:rPr>
                                <m:t>𝑚</m:t>
                              </m:r>
                            </m:sub>
                          </m:sSub>
                        </m:den>
                      </m:f>
                      <m:nary>
                        <m:naryPr>
                          <m:chr m:val="∑"/>
                          <m:limLoc m:val="undOvr"/>
                          <m:ctrlPr>
                            <a:rPr lang="th-TH" sz="1800" i="1">
                              <a:latin typeface="Cambria Math" panose="02040503050406030204" pitchFamily="18" charset="0"/>
                            </a:rPr>
                          </m:ctrlPr>
                        </m:naryPr>
                        <m:sub>
                          <m:r>
                            <a:rPr lang="th-TH" sz="1800" i="1">
                              <a:latin typeface="Cambria Math" panose="02040503050406030204" pitchFamily="18" charset="0"/>
                            </a:rPr>
                            <m:t>𝑙</m:t>
                          </m:r>
                          <m:r>
                            <a:rPr lang="th-TH" sz="1800" i="1">
                              <a:latin typeface="Cambria Math" panose="02040503050406030204" pitchFamily="18" charset="0"/>
                            </a:rPr>
                            <m:t>=1</m:t>
                          </m:r>
                        </m:sub>
                        <m:sup>
                          <m:r>
                            <a:rPr lang="th-TH" sz="1800" i="1">
                              <a:latin typeface="Cambria Math" panose="02040503050406030204" pitchFamily="18" charset="0"/>
                            </a:rPr>
                            <m:t>𝐿</m:t>
                          </m:r>
                        </m:sup>
                        <m:e>
                          <m:f>
                            <m:fPr>
                              <m:ctrlPr>
                                <a:rPr lang="th-TH" sz="1800" i="1">
                                  <a:solidFill>
                                    <a:srgbClr val="836967"/>
                                  </a:solidFill>
                                  <a:latin typeface="Cambria Math" panose="02040503050406030204" pitchFamily="18" charset="0"/>
                                </a:rPr>
                              </m:ctrlPr>
                            </m:fPr>
                            <m:num>
                              <m:sSub>
                                <m:sSubPr>
                                  <m:ctrlPr>
                                    <a:rPr lang="th-TH" sz="1800" i="1">
                                      <a:solidFill>
                                        <a:srgbClr val="836967"/>
                                      </a:solidFill>
                                      <a:latin typeface="Cambria Math" panose="02040503050406030204" pitchFamily="18" charset="0"/>
                                    </a:rPr>
                                  </m:ctrlPr>
                                </m:sSubPr>
                                <m:e>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𝐶</m:t>
                                      </m:r>
                                    </m:e>
                                    <m:sub>
                                      <m:r>
                                        <a:rPr lang="th-TH" sz="1800" i="1">
                                          <a:latin typeface="Cambria Math" panose="02040503050406030204" pitchFamily="18" charset="0"/>
                                        </a:rPr>
                                        <m:t>𝐶</m:t>
                                      </m:r>
                                    </m:sub>
                                  </m:sSub>
                                </m:e>
                                <m:sub>
                                  <m:r>
                                    <a:rPr lang="th-TH" sz="1800" i="1">
                                      <a:latin typeface="Cambria Math" panose="02040503050406030204" pitchFamily="18" charset="0"/>
                                    </a:rPr>
                                    <m:t>𝑙</m:t>
                                  </m:r>
                                </m:sub>
                              </m:sSub>
                            </m:num>
                            <m:den>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𝐿𝑇</m:t>
                                  </m:r>
                                </m:e>
                                <m:sub>
                                  <m:r>
                                    <a:rPr lang="th-TH" sz="1800" i="1">
                                      <a:latin typeface="Cambria Math" panose="02040503050406030204" pitchFamily="18" charset="0"/>
                                    </a:rPr>
                                    <m:t>𝑙</m:t>
                                  </m:r>
                                </m:sub>
                              </m:s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𝑀𝐻</m:t>
                                  </m:r>
                                </m:e>
                                <m:sub>
                                  <m:r>
                                    <a:rPr lang="th-TH" sz="1800" i="1">
                                      <a:latin typeface="Cambria Math" panose="02040503050406030204" pitchFamily="18" charset="0"/>
                                    </a:rPr>
                                    <m:t>𝑙</m:t>
                                  </m:r>
                                </m:sub>
                              </m:sSub>
                            </m:den>
                          </m:f>
                        </m:e>
                      </m:nary>
                      <m:r>
                        <a:rPr lang="en-US" sz="1800" b="0" i="1" smtClean="0">
                          <a:latin typeface="Cambria Math" panose="02040503050406030204" pitchFamily="18" charset="0"/>
                        </a:rPr>
                        <m:t>𝑡</m:t>
                      </m:r>
                    </m:oMath>
                  </m:oMathPara>
                </a14:m>
                <a:endParaRPr lang="th-TH" sz="1800" i="1" dirty="0"/>
              </a:p>
            </p:txBody>
          </p:sp>
        </mc:Choice>
        <mc:Fallback xmlns="">
          <p:sp>
            <p:nvSpPr>
              <p:cNvPr id="17" name="TextBox 16">
                <a:extLst>
                  <a:ext uri="{FF2B5EF4-FFF2-40B4-BE49-F238E27FC236}">
                    <a16:creationId xmlns:a16="http://schemas.microsoft.com/office/drawing/2014/main" id="{ACD15BA3-4BE9-BEBB-8B29-D7B64DA46201}"/>
                  </a:ext>
                </a:extLst>
              </p:cNvPr>
              <p:cNvSpPr txBox="1">
                <a:spLocks noRot="1" noChangeAspect="1" noMove="1" noResize="1" noEditPoints="1" noAdjustHandles="1" noChangeArrowheads="1" noChangeShapeType="1" noTextEdit="1"/>
              </p:cNvSpPr>
              <p:nvPr/>
            </p:nvSpPr>
            <p:spPr>
              <a:xfrm>
                <a:off x="5825963" y="2465868"/>
                <a:ext cx="6638239" cy="2730940"/>
              </a:xfrm>
              <a:prstGeom prst="rect">
                <a:avLst/>
              </a:prstGeom>
              <a:blipFill>
                <a:blip r:embed="rId5"/>
                <a:stretch>
                  <a:fillRect/>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D69910A-14F7-AA9F-4D24-5AF4AE08D2A4}"/>
                  </a:ext>
                </a:extLst>
              </p:cNvPr>
              <p:cNvSpPr txBox="1"/>
              <p:nvPr/>
            </p:nvSpPr>
            <p:spPr>
              <a:xfrm>
                <a:off x="6220968" y="3001120"/>
                <a:ext cx="57559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𝑤</m:t>
                      </m:r>
                      <m:r>
                        <a:rPr lang="en-US" sz="1600" b="0" i="1" smtClean="0">
                          <a:solidFill>
                            <a:srgbClr val="FF0000"/>
                          </a:solidFill>
                          <a:latin typeface="Cambria Math" panose="02040503050406030204" pitchFamily="18" charset="0"/>
                        </a:rPr>
                        <m:t>1</m:t>
                      </m:r>
                    </m:oMath>
                  </m:oMathPara>
                </a14:m>
                <a:endParaRPr lang="th-TH" sz="1600" dirty="0">
                  <a:solidFill>
                    <a:srgbClr val="FF0000"/>
                  </a:solidFill>
                </a:endParaRPr>
              </a:p>
            </p:txBody>
          </p:sp>
        </mc:Choice>
        <mc:Fallback xmlns="">
          <p:sp>
            <p:nvSpPr>
              <p:cNvPr id="24" name="TextBox 23">
                <a:extLst>
                  <a:ext uri="{FF2B5EF4-FFF2-40B4-BE49-F238E27FC236}">
                    <a16:creationId xmlns:a16="http://schemas.microsoft.com/office/drawing/2014/main" id="{3D69910A-14F7-AA9F-4D24-5AF4AE08D2A4}"/>
                  </a:ext>
                </a:extLst>
              </p:cNvPr>
              <p:cNvSpPr txBox="1">
                <a:spLocks noRot="1" noChangeAspect="1" noMove="1" noResize="1" noEditPoints="1" noAdjustHandles="1" noChangeArrowheads="1" noChangeShapeType="1" noTextEdit="1"/>
              </p:cNvSpPr>
              <p:nvPr/>
            </p:nvSpPr>
            <p:spPr>
              <a:xfrm>
                <a:off x="6220968" y="3001120"/>
                <a:ext cx="575590" cy="338554"/>
              </a:xfrm>
              <a:prstGeom prst="rect">
                <a:avLst/>
              </a:prstGeom>
              <a:blipFill>
                <a:blip r:embed="rId6"/>
                <a:stretch>
                  <a:fillRect t="-5357" r="-4255" b="-21429"/>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9A3EFFF-DC51-998A-CB26-A37F16764704}"/>
                  </a:ext>
                </a:extLst>
              </p:cNvPr>
              <p:cNvSpPr txBox="1"/>
              <p:nvPr/>
            </p:nvSpPr>
            <p:spPr>
              <a:xfrm>
                <a:off x="8983715" y="3033820"/>
                <a:ext cx="57559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𝑤</m:t>
                      </m:r>
                      <m:r>
                        <a:rPr lang="en-US" sz="1600" b="0" i="1" smtClean="0">
                          <a:solidFill>
                            <a:srgbClr val="FF0000"/>
                          </a:solidFill>
                          <a:latin typeface="Cambria Math" panose="02040503050406030204" pitchFamily="18" charset="0"/>
                        </a:rPr>
                        <m:t>2</m:t>
                      </m:r>
                    </m:oMath>
                  </m:oMathPara>
                </a14:m>
                <a:endParaRPr lang="th-TH" sz="1600" dirty="0">
                  <a:solidFill>
                    <a:srgbClr val="FF0000"/>
                  </a:solidFill>
                </a:endParaRPr>
              </a:p>
            </p:txBody>
          </p:sp>
        </mc:Choice>
        <mc:Fallback xmlns="">
          <p:sp>
            <p:nvSpPr>
              <p:cNvPr id="25" name="TextBox 24">
                <a:extLst>
                  <a:ext uri="{FF2B5EF4-FFF2-40B4-BE49-F238E27FC236}">
                    <a16:creationId xmlns:a16="http://schemas.microsoft.com/office/drawing/2014/main" id="{F9A3EFFF-DC51-998A-CB26-A37F16764704}"/>
                  </a:ext>
                </a:extLst>
              </p:cNvPr>
              <p:cNvSpPr txBox="1">
                <a:spLocks noRot="1" noChangeAspect="1" noMove="1" noResize="1" noEditPoints="1" noAdjustHandles="1" noChangeArrowheads="1" noChangeShapeType="1" noTextEdit="1"/>
              </p:cNvSpPr>
              <p:nvPr/>
            </p:nvSpPr>
            <p:spPr>
              <a:xfrm>
                <a:off x="8983715" y="3033820"/>
                <a:ext cx="575590" cy="338554"/>
              </a:xfrm>
              <a:prstGeom prst="rect">
                <a:avLst/>
              </a:prstGeom>
              <a:blipFill>
                <a:blip r:embed="rId7"/>
                <a:stretch>
                  <a:fillRect t="-5455" r="-4255" b="-23636"/>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B9E9AB7-4B01-45A0-B649-8638F99CC579}"/>
                  </a:ext>
                </a:extLst>
              </p:cNvPr>
              <p:cNvSpPr txBox="1"/>
              <p:nvPr/>
            </p:nvSpPr>
            <p:spPr>
              <a:xfrm>
                <a:off x="6208068" y="3831338"/>
                <a:ext cx="57559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𝑤</m:t>
                      </m:r>
                      <m:r>
                        <a:rPr lang="en-US" sz="1600" b="0" i="1" smtClean="0">
                          <a:solidFill>
                            <a:srgbClr val="FF0000"/>
                          </a:solidFill>
                          <a:latin typeface="Cambria Math" panose="02040503050406030204" pitchFamily="18" charset="0"/>
                        </a:rPr>
                        <m:t>3</m:t>
                      </m:r>
                    </m:oMath>
                  </m:oMathPara>
                </a14:m>
                <a:endParaRPr lang="th-TH" sz="1600" dirty="0">
                  <a:solidFill>
                    <a:srgbClr val="FF0000"/>
                  </a:solidFill>
                </a:endParaRPr>
              </a:p>
            </p:txBody>
          </p:sp>
        </mc:Choice>
        <mc:Fallback xmlns="">
          <p:sp>
            <p:nvSpPr>
              <p:cNvPr id="26" name="TextBox 25">
                <a:extLst>
                  <a:ext uri="{FF2B5EF4-FFF2-40B4-BE49-F238E27FC236}">
                    <a16:creationId xmlns:a16="http://schemas.microsoft.com/office/drawing/2014/main" id="{EB9E9AB7-4B01-45A0-B649-8638F99CC579}"/>
                  </a:ext>
                </a:extLst>
              </p:cNvPr>
              <p:cNvSpPr txBox="1">
                <a:spLocks noRot="1" noChangeAspect="1" noMove="1" noResize="1" noEditPoints="1" noAdjustHandles="1" noChangeArrowheads="1" noChangeShapeType="1" noTextEdit="1"/>
              </p:cNvSpPr>
              <p:nvPr/>
            </p:nvSpPr>
            <p:spPr>
              <a:xfrm>
                <a:off x="6208068" y="3831338"/>
                <a:ext cx="575590" cy="338554"/>
              </a:xfrm>
              <a:prstGeom prst="rect">
                <a:avLst/>
              </a:prstGeom>
              <a:blipFill>
                <a:blip r:embed="rId8"/>
                <a:stretch>
                  <a:fillRect t="-5455" r="-4211" b="-21818"/>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B5F1EF6-E5B5-55E9-97AD-8016E95E336F}"/>
                  </a:ext>
                </a:extLst>
              </p:cNvPr>
              <p:cNvSpPr txBox="1"/>
              <p:nvPr/>
            </p:nvSpPr>
            <p:spPr>
              <a:xfrm>
                <a:off x="6276849" y="4593788"/>
                <a:ext cx="57559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𝑤</m:t>
                      </m:r>
                      <m:r>
                        <a:rPr lang="en-US" sz="1600" b="0" i="1" smtClean="0">
                          <a:solidFill>
                            <a:srgbClr val="FF0000"/>
                          </a:solidFill>
                          <a:latin typeface="Cambria Math" panose="02040503050406030204" pitchFamily="18" charset="0"/>
                        </a:rPr>
                        <m:t>4</m:t>
                      </m:r>
                    </m:oMath>
                  </m:oMathPara>
                </a14:m>
                <a:endParaRPr lang="th-TH" sz="1600" dirty="0">
                  <a:solidFill>
                    <a:srgbClr val="FF0000"/>
                  </a:solidFill>
                </a:endParaRPr>
              </a:p>
            </p:txBody>
          </p:sp>
        </mc:Choice>
        <mc:Fallback xmlns="">
          <p:sp>
            <p:nvSpPr>
              <p:cNvPr id="27" name="TextBox 26">
                <a:extLst>
                  <a:ext uri="{FF2B5EF4-FFF2-40B4-BE49-F238E27FC236}">
                    <a16:creationId xmlns:a16="http://schemas.microsoft.com/office/drawing/2014/main" id="{1B5F1EF6-E5B5-55E9-97AD-8016E95E336F}"/>
                  </a:ext>
                </a:extLst>
              </p:cNvPr>
              <p:cNvSpPr txBox="1">
                <a:spLocks noRot="1" noChangeAspect="1" noMove="1" noResize="1" noEditPoints="1" noAdjustHandles="1" noChangeArrowheads="1" noChangeShapeType="1" noTextEdit="1"/>
              </p:cNvSpPr>
              <p:nvPr/>
            </p:nvSpPr>
            <p:spPr>
              <a:xfrm>
                <a:off x="6276849" y="4593788"/>
                <a:ext cx="575590" cy="338554"/>
              </a:xfrm>
              <a:prstGeom prst="rect">
                <a:avLst/>
              </a:prstGeom>
              <a:blipFill>
                <a:blip r:embed="rId9"/>
                <a:stretch>
                  <a:fillRect t="-5455" r="-4255" b="-23636"/>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B82C336-E619-2D09-AC70-3275D110ECEE}"/>
                  </a:ext>
                </a:extLst>
              </p:cNvPr>
              <p:cNvSpPr txBox="1"/>
              <p:nvPr/>
            </p:nvSpPr>
            <p:spPr>
              <a:xfrm>
                <a:off x="9654330" y="4593148"/>
                <a:ext cx="575590"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FF0000"/>
                          </a:solidFill>
                          <a:latin typeface="Cambria Math" panose="02040503050406030204" pitchFamily="18" charset="0"/>
                        </a:rPr>
                        <m:t>+ </m:t>
                      </m:r>
                      <m:r>
                        <a:rPr lang="en-US" sz="1600" b="0" i="1" smtClean="0">
                          <a:solidFill>
                            <a:srgbClr val="FF0000"/>
                          </a:solidFill>
                          <a:latin typeface="Cambria Math" panose="02040503050406030204" pitchFamily="18" charset="0"/>
                        </a:rPr>
                        <m:t>𝑏</m:t>
                      </m:r>
                    </m:oMath>
                  </m:oMathPara>
                </a14:m>
                <a:endParaRPr lang="th-TH" sz="1600" dirty="0">
                  <a:solidFill>
                    <a:srgbClr val="FF0000"/>
                  </a:solidFill>
                </a:endParaRPr>
              </a:p>
            </p:txBody>
          </p:sp>
        </mc:Choice>
        <mc:Fallback xmlns="">
          <p:sp>
            <p:nvSpPr>
              <p:cNvPr id="28" name="TextBox 27">
                <a:extLst>
                  <a:ext uri="{FF2B5EF4-FFF2-40B4-BE49-F238E27FC236}">
                    <a16:creationId xmlns:a16="http://schemas.microsoft.com/office/drawing/2014/main" id="{9B82C336-E619-2D09-AC70-3275D110ECEE}"/>
                  </a:ext>
                </a:extLst>
              </p:cNvPr>
              <p:cNvSpPr txBox="1">
                <a:spLocks noRot="1" noChangeAspect="1" noMove="1" noResize="1" noEditPoints="1" noAdjustHandles="1" noChangeArrowheads="1" noChangeShapeType="1" noTextEdit="1"/>
              </p:cNvSpPr>
              <p:nvPr/>
            </p:nvSpPr>
            <p:spPr>
              <a:xfrm>
                <a:off x="9654330" y="4593148"/>
                <a:ext cx="575590" cy="338554"/>
              </a:xfrm>
              <a:prstGeom prst="rect">
                <a:avLst/>
              </a:prstGeom>
              <a:blipFill>
                <a:blip r:embed="rId10"/>
                <a:stretch>
                  <a:fillRect t="-5357" r="-8511" b="-21429"/>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11E304-3007-E7BA-131A-B7D8429EC33C}"/>
                  </a:ext>
                </a:extLst>
              </p:cNvPr>
              <p:cNvSpPr txBox="1"/>
              <p:nvPr/>
            </p:nvSpPr>
            <p:spPr>
              <a:xfrm>
                <a:off x="7532185" y="3011517"/>
                <a:ext cx="117354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FF0000"/>
                          </a:solidFill>
                          <a:latin typeface="Cambria Math" panose="02040503050406030204" pitchFamily="18" charset="0"/>
                          <a:ea typeface="Cambria Math" panose="02040503050406030204" pitchFamily="18" charset="0"/>
                        </a:rPr>
                        <m:t>∙</m:t>
                      </m:r>
                      <m:sSub>
                        <m:sSubPr>
                          <m:ctrlPr>
                            <a:rPr lang="en-US" sz="1600" i="1">
                              <a:solidFill>
                                <a:srgbClr val="FF0000"/>
                              </a:solidFill>
                              <a:latin typeface="Cambria Math" panose="02040503050406030204" pitchFamily="18" charset="0"/>
                              <a:ea typeface="Cambria Math" panose="02040503050406030204" pitchFamily="18" charset="0"/>
                            </a:rPr>
                          </m:ctrlPr>
                        </m:sSubPr>
                        <m:e>
                          <m:r>
                            <a:rPr lang="en-US" sz="1600" i="1">
                              <a:solidFill>
                                <a:srgbClr val="FF0000"/>
                              </a:solidFill>
                              <a:latin typeface="Cambria Math" panose="02040503050406030204" pitchFamily="18" charset="0"/>
                              <a:ea typeface="Cambria Math" panose="02040503050406030204" pitchFamily="18" charset="0"/>
                            </a:rPr>
                            <m:t>𝑤𝑎</m:t>
                          </m:r>
                        </m:e>
                        <m:sub>
                          <m:r>
                            <a:rPr lang="en-US" sz="1600" i="1">
                              <a:solidFill>
                                <a:srgbClr val="FF0000"/>
                              </a:solidFill>
                              <a:latin typeface="Cambria Math" panose="02040503050406030204" pitchFamily="18" charset="0"/>
                              <a:ea typeface="Cambria Math" panose="02040503050406030204" pitchFamily="18" charset="0"/>
                            </a:rPr>
                            <m:t>𝑖</m:t>
                          </m:r>
                        </m:sub>
                      </m:sSub>
                      <m:r>
                        <a:rPr lang="en-US" sz="1600" b="0" i="1" smtClean="0">
                          <a:solidFill>
                            <a:srgbClr val="FF0000"/>
                          </a:solidFill>
                          <a:latin typeface="Cambria Math" panose="02040503050406030204" pitchFamily="18" charset="0"/>
                          <a:ea typeface="Cambria Math" panose="02040503050406030204" pitchFamily="18" charset="0"/>
                        </a:rPr>
                        <m:t>+</m:t>
                      </m:r>
                      <m:sSub>
                        <m:sSubPr>
                          <m:ctrlPr>
                            <a:rPr lang="en-US" sz="1600" b="0" i="1" smtClean="0">
                              <a:solidFill>
                                <a:srgbClr val="FF0000"/>
                              </a:solidFill>
                              <a:latin typeface="Cambria Math" panose="02040503050406030204" pitchFamily="18" charset="0"/>
                              <a:ea typeface="Cambria Math" panose="02040503050406030204" pitchFamily="18" charset="0"/>
                            </a:rPr>
                          </m:ctrlPr>
                        </m:sSubPr>
                        <m:e>
                          <m:r>
                            <a:rPr lang="en-US" sz="1600" b="0" i="1" smtClean="0">
                              <a:solidFill>
                                <a:srgbClr val="FF0000"/>
                              </a:solidFill>
                              <a:latin typeface="Cambria Math" panose="02040503050406030204" pitchFamily="18" charset="0"/>
                              <a:ea typeface="Cambria Math" panose="02040503050406030204" pitchFamily="18" charset="0"/>
                            </a:rPr>
                            <m:t>𝑏</m:t>
                          </m:r>
                        </m:e>
                        <m:sub>
                          <m:r>
                            <a:rPr lang="en-US" sz="1600" b="0" i="1" smtClean="0">
                              <a:solidFill>
                                <a:srgbClr val="FF0000"/>
                              </a:solidFill>
                              <a:latin typeface="Cambria Math" panose="02040503050406030204" pitchFamily="18" charset="0"/>
                              <a:ea typeface="Cambria Math" panose="02040503050406030204" pitchFamily="18" charset="0"/>
                            </a:rPr>
                            <m:t>𝑎</m:t>
                          </m:r>
                        </m:sub>
                      </m:sSub>
                    </m:oMath>
                  </m:oMathPara>
                </a14:m>
                <a:endParaRPr lang="th-TH" sz="1600" dirty="0">
                  <a:solidFill>
                    <a:srgbClr val="FF0000"/>
                  </a:solidFill>
                </a:endParaRPr>
              </a:p>
            </p:txBody>
          </p:sp>
        </mc:Choice>
        <mc:Fallback xmlns="">
          <p:sp>
            <p:nvSpPr>
              <p:cNvPr id="12" name="TextBox 11">
                <a:extLst>
                  <a:ext uri="{FF2B5EF4-FFF2-40B4-BE49-F238E27FC236}">
                    <a16:creationId xmlns:a16="http://schemas.microsoft.com/office/drawing/2014/main" id="{B611E304-3007-E7BA-131A-B7D8429EC33C}"/>
                  </a:ext>
                </a:extLst>
              </p:cNvPr>
              <p:cNvSpPr txBox="1">
                <a:spLocks noRot="1" noChangeAspect="1" noMove="1" noResize="1" noEditPoints="1" noAdjustHandles="1" noChangeArrowheads="1" noChangeShapeType="1" noTextEdit="1"/>
              </p:cNvSpPr>
              <p:nvPr/>
            </p:nvSpPr>
            <p:spPr>
              <a:xfrm>
                <a:off x="7532185" y="3011517"/>
                <a:ext cx="1173542" cy="338554"/>
              </a:xfrm>
              <a:prstGeom prst="rect">
                <a:avLst/>
              </a:prstGeom>
              <a:blipFill>
                <a:blip r:embed="rId11"/>
                <a:stretch>
                  <a:fillRect t="-5357" r="-3125" b="-21429"/>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9BB5BA6-A659-0F37-4FAD-2B621707684B}"/>
                  </a:ext>
                </a:extLst>
              </p:cNvPr>
              <p:cNvSpPr txBox="1"/>
              <p:nvPr/>
            </p:nvSpPr>
            <p:spPr>
              <a:xfrm>
                <a:off x="10668085" y="3022052"/>
                <a:ext cx="1338209"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FF0000"/>
                          </a:solidFill>
                          <a:latin typeface="Cambria Math" panose="02040503050406030204" pitchFamily="18" charset="0"/>
                          <a:ea typeface="Cambria Math" panose="02040503050406030204" pitchFamily="18" charset="0"/>
                        </a:rPr>
                        <m:t>∙</m:t>
                      </m:r>
                      <m:sSub>
                        <m:sSubPr>
                          <m:ctrlPr>
                            <a:rPr lang="th-TH" sz="1600" i="1">
                              <a:solidFill>
                                <a:srgbClr val="FF0000"/>
                              </a:solidFill>
                              <a:latin typeface="Cambria Math" panose="02040503050406030204" pitchFamily="18" charset="0"/>
                              <a:ea typeface="Cambria Math" panose="02040503050406030204" pitchFamily="18" charset="0"/>
                            </a:rPr>
                          </m:ctrlPr>
                        </m:sSubPr>
                        <m:e>
                          <m:r>
                            <a:rPr lang="en-US" sz="1600" i="1">
                              <a:solidFill>
                                <a:srgbClr val="FF0000"/>
                              </a:solidFill>
                              <a:latin typeface="Cambria Math" panose="02040503050406030204" pitchFamily="18" charset="0"/>
                              <a:ea typeface="Cambria Math" panose="02040503050406030204" pitchFamily="18" charset="0"/>
                            </a:rPr>
                            <m:t>𝑤𝑏</m:t>
                          </m:r>
                        </m:e>
                        <m:sub>
                          <m:r>
                            <a:rPr lang="en-US" sz="1600" i="1">
                              <a:solidFill>
                                <a:srgbClr val="FF0000"/>
                              </a:solidFill>
                              <a:latin typeface="Cambria Math" panose="02040503050406030204" pitchFamily="18" charset="0"/>
                              <a:ea typeface="Cambria Math" panose="02040503050406030204" pitchFamily="18" charset="0"/>
                            </a:rPr>
                            <m:t>𝑖</m:t>
                          </m:r>
                        </m:sub>
                      </m:sSub>
                      <m:r>
                        <a:rPr lang="en-US" sz="1600" b="0" i="1" smtClean="0">
                          <a:solidFill>
                            <a:srgbClr val="FF0000"/>
                          </a:solidFill>
                          <a:latin typeface="Cambria Math" panose="02040503050406030204" pitchFamily="18" charset="0"/>
                          <a:ea typeface="Cambria Math" panose="02040503050406030204" pitchFamily="18" charset="0"/>
                        </a:rPr>
                        <m:t>+</m:t>
                      </m:r>
                      <m:sSub>
                        <m:sSubPr>
                          <m:ctrlPr>
                            <a:rPr lang="en-US" sz="1600" i="1">
                              <a:solidFill>
                                <a:srgbClr val="FF0000"/>
                              </a:solidFill>
                              <a:latin typeface="Cambria Math" panose="02040503050406030204" pitchFamily="18" charset="0"/>
                              <a:ea typeface="Cambria Math" panose="02040503050406030204" pitchFamily="18" charset="0"/>
                            </a:rPr>
                          </m:ctrlPr>
                        </m:sSubPr>
                        <m:e>
                          <m:r>
                            <a:rPr lang="en-US" sz="1600" i="1">
                              <a:solidFill>
                                <a:srgbClr val="FF0000"/>
                              </a:solidFill>
                              <a:latin typeface="Cambria Math" panose="02040503050406030204" pitchFamily="18" charset="0"/>
                              <a:ea typeface="Cambria Math" panose="02040503050406030204" pitchFamily="18" charset="0"/>
                            </a:rPr>
                            <m:t>𝑏</m:t>
                          </m:r>
                        </m:e>
                        <m:sub>
                          <m:r>
                            <a:rPr lang="en-US" sz="1600" b="0" i="1" smtClean="0">
                              <a:solidFill>
                                <a:srgbClr val="FF0000"/>
                              </a:solidFill>
                              <a:latin typeface="Cambria Math" panose="02040503050406030204" pitchFamily="18" charset="0"/>
                              <a:ea typeface="Cambria Math" panose="02040503050406030204" pitchFamily="18" charset="0"/>
                            </a:rPr>
                            <m:t>𝑏</m:t>
                          </m:r>
                        </m:sub>
                      </m:sSub>
                    </m:oMath>
                  </m:oMathPara>
                </a14:m>
                <a:endParaRPr lang="th-TH" sz="1600" dirty="0">
                  <a:solidFill>
                    <a:srgbClr val="FF0000"/>
                  </a:solidFill>
                </a:endParaRPr>
              </a:p>
            </p:txBody>
          </p:sp>
        </mc:Choice>
        <mc:Fallback xmlns="">
          <p:sp>
            <p:nvSpPr>
              <p:cNvPr id="19" name="TextBox 18">
                <a:extLst>
                  <a:ext uri="{FF2B5EF4-FFF2-40B4-BE49-F238E27FC236}">
                    <a16:creationId xmlns:a16="http://schemas.microsoft.com/office/drawing/2014/main" id="{F9BB5BA6-A659-0F37-4FAD-2B621707684B}"/>
                  </a:ext>
                </a:extLst>
              </p:cNvPr>
              <p:cNvSpPr txBox="1">
                <a:spLocks noRot="1" noChangeAspect="1" noMove="1" noResize="1" noEditPoints="1" noAdjustHandles="1" noChangeArrowheads="1" noChangeShapeType="1" noTextEdit="1"/>
              </p:cNvSpPr>
              <p:nvPr/>
            </p:nvSpPr>
            <p:spPr>
              <a:xfrm>
                <a:off x="10668085" y="3022052"/>
                <a:ext cx="1338209" cy="338554"/>
              </a:xfrm>
              <a:prstGeom prst="rect">
                <a:avLst/>
              </a:prstGeom>
              <a:blipFill>
                <a:blip r:embed="rId12"/>
                <a:stretch>
                  <a:fillRect t="-5455" b="-23636"/>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AE62C8E-D1F8-7CF7-A6AB-38963DED46D2}"/>
                  </a:ext>
                </a:extLst>
              </p:cNvPr>
              <p:cNvSpPr txBox="1"/>
              <p:nvPr/>
            </p:nvSpPr>
            <p:spPr>
              <a:xfrm>
                <a:off x="8257056" y="3805668"/>
                <a:ext cx="1302249"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FF0000"/>
                          </a:solidFill>
                          <a:latin typeface="Cambria Math" panose="02040503050406030204" pitchFamily="18" charset="0"/>
                          <a:ea typeface="Cambria Math" panose="02040503050406030204" pitchFamily="18" charset="0"/>
                        </a:rPr>
                        <m:t>∙</m:t>
                      </m:r>
                      <m:sSub>
                        <m:sSubPr>
                          <m:ctrlPr>
                            <a:rPr lang="en-US" sz="1600" i="1" smtClean="0">
                              <a:solidFill>
                                <a:srgbClr val="FF0000"/>
                              </a:solidFill>
                              <a:latin typeface="Cambria Math" panose="02040503050406030204" pitchFamily="18" charset="0"/>
                              <a:ea typeface="Cambria Math" panose="02040503050406030204" pitchFamily="18" charset="0"/>
                            </a:rPr>
                          </m:ctrlPr>
                        </m:sSubPr>
                        <m:e>
                          <m:r>
                            <a:rPr lang="en-US" sz="1600" b="0" i="1" smtClean="0">
                              <a:solidFill>
                                <a:srgbClr val="FF0000"/>
                              </a:solidFill>
                              <a:latin typeface="Cambria Math" panose="02040503050406030204" pitchFamily="18" charset="0"/>
                              <a:ea typeface="Cambria Math" panose="02040503050406030204" pitchFamily="18" charset="0"/>
                            </a:rPr>
                            <m:t>𝑤𝑐</m:t>
                          </m:r>
                        </m:e>
                        <m:sub>
                          <m:r>
                            <a:rPr lang="en-US" sz="1600" b="0" i="1" smtClean="0">
                              <a:solidFill>
                                <a:srgbClr val="FF0000"/>
                              </a:solidFill>
                              <a:latin typeface="Cambria Math" panose="02040503050406030204" pitchFamily="18" charset="0"/>
                              <a:ea typeface="Cambria Math" panose="02040503050406030204" pitchFamily="18" charset="0"/>
                            </a:rPr>
                            <m:t>𝑖</m:t>
                          </m:r>
                        </m:sub>
                      </m:sSub>
                      <m:r>
                        <a:rPr lang="en-US" sz="1600" i="1">
                          <a:solidFill>
                            <a:srgbClr val="FF0000"/>
                          </a:solidFill>
                          <a:latin typeface="Cambria Math" panose="02040503050406030204" pitchFamily="18" charset="0"/>
                        </a:rPr>
                        <m:t>+</m:t>
                      </m:r>
                      <m:sSub>
                        <m:sSubPr>
                          <m:ctrlPr>
                            <a:rPr lang="en-US" sz="1600" i="1">
                              <a:solidFill>
                                <a:srgbClr val="FF0000"/>
                              </a:solidFill>
                              <a:latin typeface="Cambria Math" panose="02040503050406030204" pitchFamily="18" charset="0"/>
                              <a:ea typeface="Cambria Math" panose="02040503050406030204" pitchFamily="18" charset="0"/>
                            </a:rPr>
                          </m:ctrlPr>
                        </m:sSubPr>
                        <m:e>
                          <m:r>
                            <a:rPr lang="en-US" sz="1600" i="1">
                              <a:solidFill>
                                <a:srgbClr val="FF0000"/>
                              </a:solidFill>
                              <a:latin typeface="Cambria Math" panose="02040503050406030204" pitchFamily="18" charset="0"/>
                              <a:ea typeface="Cambria Math" panose="02040503050406030204" pitchFamily="18" charset="0"/>
                            </a:rPr>
                            <m:t>𝑏</m:t>
                          </m:r>
                        </m:e>
                        <m:sub>
                          <m:r>
                            <a:rPr lang="en-US" sz="1600" b="0" i="1" smtClean="0">
                              <a:solidFill>
                                <a:srgbClr val="FF0000"/>
                              </a:solidFill>
                              <a:latin typeface="Cambria Math" panose="02040503050406030204" pitchFamily="18" charset="0"/>
                              <a:ea typeface="Cambria Math" panose="02040503050406030204" pitchFamily="18" charset="0"/>
                            </a:rPr>
                            <m:t>𝑐</m:t>
                          </m:r>
                        </m:sub>
                      </m:sSub>
                    </m:oMath>
                  </m:oMathPara>
                </a14:m>
                <a:endParaRPr lang="th-TH" sz="1600" dirty="0">
                  <a:solidFill>
                    <a:srgbClr val="FF0000"/>
                  </a:solidFill>
                </a:endParaRPr>
              </a:p>
            </p:txBody>
          </p:sp>
        </mc:Choice>
        <mc:Fallback xmlns="">
          <p:sp>
            <p:nvSpPr>
              <p:cNvPr id="21" name="TextBox 20">
                <a:extLst>
                  <a:ext uri="{FF2B5EF4-FFF2-40B4-BE49-F238E27FC236}">
                    <a16:creationId xmlns:a16="http://schemas.microsoft.com/office/drawing/2014/main" id="{EAE62C8E-D1F8-7CF7-A6AB-38963DED46D2}"/>
                  </a:ext>
                </a:extLst>
              </p:cNvPr>
              <p:cNvSpPr txBox="1">
                <a:spLocks noRot="1" noChangeAspect="1" noMove="1" noResize="1" noEditPoints="1" noAdjustHandles="1" noChangeArrowheads="1" noChangeShapeType="1" noTextEdit="1"/>
              </p:cNvSpPr>
              <p:nvPr/>
            </p:nvSpPr>
            <p:spPr>
              <a:xfrm>
                <a:off x="8257056" y="3805668"/>
                <a:ext cx="1302249" cy="338554"/>
              </a:xfrm>
              <a:prstGeom prst="rect">
                <a:avLst/>
              </a:prstGeom>
              <a:blipFill>
                <a:blip r:embed="rId13"/>
                <a:stretch>
                  <a:fillRect t="-5357" b="-21429"/>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1E566EC-31FC-3E91-5B6C-1DF113961463}"/>
                  </a:ext>
                </a:extLst>
              </p:cNvPr>
              <p:cNvSpPr txBox="1"/>
              <p:nvPr/>
            </p:nvSpPr>
            <p:spPr>
              <a:xfrm>
                <a:off x="8750764" y="4593148"/>
                <a:ext cx="104892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th-TH" sz="1600" i="1" smtClean="0">
                              <a:solidFill>
                                <a:srgbClr val="FF0000"/>
                              </a:solidFill>
                              <a:latin typeface="Cambria Math" panose="02040503050406030204" pitchFamily="18" charset="0"/>
                              <a:ea typeface="Cambria Math" panose="02040503050406030204" pitchFamily="18" charset="0"/>
                            </a:rPr>
                          </m:ctrlPr>
                        </m:sSubPr>
                        <m:e>
                          <m:r>
                            <a:rPr lang="th-TH" sz="1600" i="1" smtClean="0">
                              <a:solidFill>
                                <a:srgbClr val="FF0000"/>
                              </a:solidFill>
                              <a:latin typeface="Cambria Math" panose="02040503050406030204" pitchFamily="18" charset="0"/>
                              <a:ea typeface="Cambria Math" panose="02040503050406030204" pitchFamily="18" charset="0"/>
                            </a:rPr>
                            <m:t>∙</m:t>
                          </m:r>
                          <m:r>
                            <a:rPr lang="en-US" sz="1600" b="0" i="1" smtClean="0">
                              <a:solidFill>
                                <a:srgbClr val="FF0000"/>
                              </a:solidFill>
                              <a:latin typeface="Cambria Math" panose="02040503050406030204" pitchFamily="18" charset="0"/>
                              <a:ea typeface="Cambria Math" panose="02040503050406030204" pitchFamily="18" charset="0"/>
                            </a:rPr>
                            <m:t>𝑤𝑑</m:t>
                          </m:r>
                        </m:e>
                        <m:sub>
                          <m:r>
                            <a:rPr lang="en-US" sz="1600" b="0" i="1" smtClean="0">
                              <a:solidFill>
                                <a:srgbClr val="FF0000"/>
                              </a:solidFill>
                              <a:latin typeface="Cambria Math" panose="02040503050406030204" pitchFamily="18" charset="0"/>
                              <a:ea typeface="Cambria Math" panose="02040503050406030204" pitchFamily="18" charset="0"/>
                            </a:rPr>
                            <m:t>𝑖</m:t>
                          </m:r>
                        </m:sub>
                      </m:sSub>
                      <m:r>
                        <a:rPr lang="en-US" sz="1600" b="0" i="1" smtClean="0">
                          <a:solidFill>
                            <a:srgbClr val="FF0000"/>
                          </a:solidFill>
                          <a:latin typeface="Cambria Math" panose="02040503050406030204" pitchFamily="18" charset="0"/>
                          <a:ea typeface="Cambria Math" panose="02040503050406030204" pitchFamily="18" charset="0"/>
                        </a:rPr>
                        <m:t>+</m:t>
                      </m:r>
                      <m:sSub>
                        <m:sSubPr>
                          <m:ctrlPr>
                            <a:rPr lang="en-US" sz="1600" i="1">
                              <a:solidFill>
                                <a:srgbClr val="FF0000"/>
                              </a:solidFill>
                              <a:latin typeface="Cambria Math" panose="02040503050406030204" pitchFamily="18" charset="0"/>
                              <a:ea typeface="Cambria Math" panose="02040503050406030204" pitchFamily="18" charset="0"/>
                            </a:rPr>
                          </m:ctrlPr>
                        </m:sSubPr>
                        <m:e>
                          <m:r>
                            <a:rPr lang="en-US" sz="1600" b="0" i="1" smtClean="0">
                              <a:solidFill>
                                <a:srgbClr val="FF0000"/>
                              </a:solidFill>
                              <a:latin typeface="Cambria Math" panose="02040503050406030204" pitchFamily="18" charset="0"/>
                              <a:ea typeface="Cambria Math" panose="02040503050406030204" pitchFamily="18" charset="0"/>
                            </a:rPr>
                            <m:t>𝑏</m:t>
                          </m:r>
                        </m:e>
                        <m:sub>
                          <m:r>
                            <a:rPr lang="en-US" sz="1600" b="0" i="1" smtClean="0">
                              <a:solidFill>
                                <a:srgbClr val="FF0000"/>
                              </a:solidFill>
                              <a:latin typeface="Cambria Math" panose="02040503050406030204" pitchFamily="18" charset="0"/>
                              <a:ea typeface="Cambria Math" panose="02040503050406030204" pitchFamily="18" charset="0"/>
                            </a:rPr>
                            <m:t>𝑑</m:t>
                          </m:r>
                        </m:sub>
                      </m:sSub>
                    </m:oMath>
                  </m:oMathPara>
                </a14:m>
                <a:endParaRPr lang="th-TH" sz="1600" dirty="0">
                  <a:solidFill>
                    <a:srgbClr val="FF0000"/>
                  </a:solidFill>
                </a:endParaRPr>
              </a:p>
            </p:txBody>
          </p:sp>
        </mc:Choice>
        <mc:Fallback xmlns="">
          <p:sp>
            <p:nvSpPr>
              <p:cNvPr id="23" name="TextBox 22">
                <a:extLst>
                  <a:ext uri="{FF2B5EF4-FFF2-40B4-BE49-F238E27FC236}">
                    <a16:creationId xmlns:a16="http://schemas.microsoft.com/office/drawing/2014/main" id="{21E566EC-31FC-3E91-5B6C-1DF113961463}"/>
                  </a:ext>
                </a:extLst>
              </p:cNvPr>
              <p:cNvSpPr txBox="1">
                <a:spLocks noRot="1" noChangeAspect="1" noMove="1" noResize="1" noEditPoints="1" noAdjustHandles="1" noChangeArrowheads="1" noChangeShapeType="1" noTextEdit="1"/>
              </p:cNvSpPr>
              <p:nvPr/>
            </p:nvSpPr>
            <p:spPr>
              <a:xfrm>
                <a:off x="8750764" y="4593148"/>
                <a:ext cx="1048923" cy="338554"/>
              </a:xfrm>
              <a:prstGeom prst="rect">
                <a:avLst/>
              </a:prstGeom>
              <a:blipFill>
                <a:blip r:embed="rId14"/>
                <a:stretch>
                  <a:fillRect t="-5357" r="-7514" b="-21429"/>
                </a:stretch>
              </a:blipFill>
            </p:spPr>
            <p:txBody>
              <a:bodyPr/>
              <a:lstStyle/>
              <a:p>
                <a:r>
                  <a:rPr lang="th-TH">
                    <a:noFill/>
                  </a:rPr>
                  <a:t> </a:t>
                </a:r>
              </a:p>
            </p:txBody>
          </p:sp>
        </mc:Fallback>
      </mc:AlternateContent>
    </p:spTree>
    <p:extLst>
      <p:ext uri="{BB962C8B-B14F-4D97-AF65-F5344CB8AC3E}">
        <p14:creationId xmlns:p14="http://schemas.microsoft.com/office/powerpoint/2010/main" val="1366262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childTnLst>
                          </p:cTn>
                        </p:par>
                        <p:par>
                          <p:cTn id="32" fill="hold">
                            <p:stCondLst>
                              <p:cond delay="2000"/>
                            </p:stCondLst>
                            <p:childTnLst>
                              <p:par>
                                <p:cTn id="33" presetID="14" presetClass="entr" presetSubtype="1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randombar(horizont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randombar(horizontal)">
                                      <p:cBhvr>
                                        <p:cTn id="54" dur="500"/>
                                        <p:tgtEl>
                                          <p:spTgt spid="21"/>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horizontal)">
                                      <p:cBhvr>
                                        <p:cTn id="57" dur="500"/>
                                        <p:tgtEl>
                                          <p:spTgt spid="15"/>
                                        </p:tgtEl>
                                      </p:cBhvr>
                                    </p:animEffect>
                                  </p:childTnLst>
                                </p:cTn>
                              </p:par>
                            </p:childTnLst>
                          </p:cTn>
                        </p:par>
                        <p:par>
                          <p:cTn id="58" fill="hold">
                            <p:stCondLst>
                              <p:cond delay="1500"/>
                            </p:stCondLst>
                            <p:childTnLst>
                              <p:par>
                                <p:cTn id="59" presetID="14" presetClass="entr" presetSubtype="1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250"/>
                                        <p:tgtEl>
                                          <p:spTgt spid="32"/>
                                        </p:tgtEl>
                                      </p:cBhvr>
                                    </p:animEffect>
                                  </p:childTnLst>
                                </p:cTn>
                              </p:par>
                            </p:childTnLst>
                          </p:cTn>
                        </p:par>
                        <p:par>
                          <p:cTn id="70" fill="hold">
                            <p:stCondLst>
                              <p:cond delay="250"/>
                            </p:stCondLst>
                            <p:childTnLst>
                              <p:par>
                                <p:cTn id="71" presetID="10" presetClass="entr" presetSubtype="0"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250"/>
                                        <p:tgtEl>
                                          <p:spTgt spid="31"/>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250"/>
                                        <p:tgtEl>
                                          <p:spTgt spid="30"/>
                                        </p:tgtEl>
                                      </p:cBhvr>
                                    </p:animEffect>
                                  </p:childTnLst>
                                </p:cTn>
                              </p:par>
                            </p:childTnLst>
                          </p:cTn>
                        </p:par>
                        <p:par>
                          <p:cTn id="78" fill="hold">
                            <p:stCondLst>
                              <p:cond delay="750"/>
                            </p:stCondLst>
                            <p:childTnLst>
                              <p:par>
                                <p:cTn id="79" presetID="10" presetClass="entr" presetSubtype="0"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8" grpId="0"/>
      <p:bldP spid="9" grpId="0"/>
      <p:bldP spid="10" grpId="0"/>
      <p:bldP spid="11" grpId="0"/>
      <p:bldP spid="13" grpId="0"/>
      <p:bldP spid="14" grpId="0"/>
      <p:bldP spid="15" grpId="0"/>
      <p:bldP spid="16" grpId="0"/>
      <p:bldP spid="24" grpId="0"/>
      <p:bldP spid="25" grpId="0"/>
      <p:bldP spid="26" grpId="0"/>
      <p:bldP spid="27" grpId="0"/>
      <p:bldP spid="28" grpId="0"/>
      <p:bldP spid="12" grpId="0"/>
      <p:bldP spid="19"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5302ABA-9DF8-669D-AFA7-C79C764264AF}"/>
              </a:ext>
            </a:extLst>
          </p:cNvPr>
          <p:cNvSpPr/>
          <p:nvPr/>
        </p:nvSpPr>
        <p:spPr>
          <a:xfrm>
            <a:off x="6671813" y="2915173"/>
            <a:ext cx="5084685" cy="2861414"/>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Rectangle: Rounded Corners 12">
            <a:extLst>
              <a:ext uri="{FF2B5EF4-FFF2-40B4-BE49-F238E27FC236}">
                <a16:creationId xmlns:a16="http://schemas.microsoft.com/office/drawing/2014/main" id="{228D40D3-3ADA-570F-0C09-EA0C36211C51}"/>
              </a:ext>
            </a:extLst>
          </p:cNvPr>
          <p:cNvSpPr/>
          <p:nvPr/>
        </p:nvSpPr>
        <p:spPr>
          <a:xfrm>
            <a:off x="835152" y="2866927"/>
            <a:ext cx="5508199" cy="2861414"/>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 name="Title 1">
            <a:extLst>
              <a:ext uri="{FF2B5EF4-FFF2-40B4-BE49-F238E27FC236}">
                <a16:creationId xmlns:a16="http://schemas.microsoft.com/office/drawing/2014/main" id="{D7CC8DB4-58C1-6F39-B4BF-2535809CA662}"/>
              </a:ext>
            </a:extLst>
          </p:cNvPr>
          <p:cNvSpPr>
            <a:spLocks noGrp="1"/>
          </p:cNvSpPr>
          <p:nvPr>
            <p:ph type="title"/>
          </p:nvPr>
        </p:nvSpPr>
        <p:spPr/>
        <p:txBody>
          <a:bodyPr/>
          <a:lstStyle/>
          <a:p>
            <a:r>
              <a:rPr lang="en-US" dirty="0"/>
              <a:t>4.3 Weight Adjustment</a:t>
            </a:r>
            <a:endParaRPr lang="th-TH" dirty="0"/>
          </a:p>
        </p:txBody>
      </p:sp>
      <p:sp>
        <p:nvSpPr>
          <p:cNvPr id="3" name="Content Placeholder 2">
            <a:extLst>
              <a:ext uri="{FF2B5EF4-FFF2-40B4-BE49-F238E27FC236}">
                <a16:creationId xmlns:a16="http://schemas.microsoft.com/office/drawing/2014/main" id="{320F25A7-90EE-D4DD-1DD5-DD1441E9B5D2}"/>
              </a:ext>
            </a:extLst>
          </p:cNvPr>
          <p:cNvSpPr>
            <a:spLocks noGrp="1"/>
          </p:cNvSpPr>
          <p:nvPr>
            <p:ph idx="1"/>
          </p:nvPr>
        </p:nvSpPr>
        <p:spPr>
          <a:xfrm>
            <a:off x="838200" y="1289114"/>
            <a:ext cx="10515600" cy="931658"/>
          </a:xfrm>
        </p:spPr>
        <p:txBody>
          <a:bodyPr/>
          <a:lstStyle/>
          <a:p>
            <a:r>
              <a:rPr lang="en-US" dirty="0"/>
              <a:t>Back Propagation </a:t>
            </a:r>
            <a:r>
              <a:rPr lang="en-US" dirty="0">
                <a:sym typeface="Wingdings" panose="05000000000000000000" pitchFamily="2" charset="2"/>
              </a:rPr>
              <a:t>using </a:t>
            </a:r>
            <a:r>
              <a:rPr lang="en-US" dirty="0">
                <a:solidFill>
                  <a:srgbClr val="3494BA"/>
                </a:solidFill>
                <a:sym typeface="Wingdings" panose="05000000000000000000" pitchFamily="2" charset="2"/>
              </a:rPr>
              <a:t>Gradient Descent  </a:t>
            </a:r>
            <a:r>
              <a:rPr lang="en-US" dirty="0">
                <a:sym typeface="Wingdings" panose="05000000000000000000" pitchFamily="2" charset="2"/>
              </a:rPr>
              <a:t>both model level and element level</a:t>
            </a:r>
            <a:endParaRPr lang="en-US" dirty="0"/>
          </a:p>
          <a:p>
            <a:endParaRPr lang="th-TH" dirty="0"/>
          </a:p>
        </p:txBody>
      </p:sp>
      <p:sp>
        <p:nvSpPr>
          <p:cNvPr id="4" name="Slide Number Placeholder 3">
            <a:extLst>
              <a:ext uri="{FF2B5EF4-FFF2-40B4-BE49-F238E27FC236}">
                <a16:creationId xmlns:a16="http://schemas.microsoft.com/office/drawing/2014/main" id="{F3D8A3F7-631C-3E1E-B48D-DF04AD484D20}"/>
              </a:ext>
            </a:extLst>
          </p:cNvPr>
          <p:cNvSpPr>
            <a:spLocks noGrp="1"/>
          </p:cNvSpPr>
          <p:nvPr>
            <p:ph type="sldNum" sz="quarter" idx="12"/>
          </p:nvPr>
        </p:nvSpPr>
        <p:spPr/>
        <p:txBody>
          <a:bodyPr/>
          <a:lstStyle/>
          <a:p>
            <a:fld id="{19F4AC4A-7F96-4DE7-ACD4-4560B36C61BE}" type="slidenum">
              <a:rPr lang="th-TH" smtClean="0"/>
              <a:pPr/>
              <a:t>12</a:t>
            </a:fld>
            <a:endParaRPr lang="th-TH"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31253D5-C86A-EB06-FF9B-86CD00E21319}"/>
                  </a:ext>
                </a:extLst>
              </p:cNvPr>
              <p:cNvSpPr txBox="1"/>
              <p:nvPr/>
            </p:nvSpPr>
            <p:spPr>
              <a:xfrm>
                <a:off x="1240898" y="3002544"/>
                <a:ext cx="3659631" cy="532390"/>
              </a:xfrm>
              <a:prstGeom prst="rect">
                <a:avLst/>
              </a:prstGeom>
              <a:noFill/>
            </p:spPr>
            <p:txBody>
              <a:bodyPr wrap="square" rtlCol="0">
                <a:spAutoFit/>
              </a:bodyPr>
              <a:lstStyle/>
              <a:p>
                <a:pPr algn="l"/>
                <a14:m>
                  <m:oMath xmlns:m="http://schemas.openxmlformats.org/officeDocument/2006/math">
                    <m:f>
                      <m:fPr>
                        <m:ctrlPr>
                          <a:rPr lang="en-US" sz="1800" i="1" smtClean="0">
                            <a:latin typeface="Cambria Math" panose="02040503050406030204" pitchFamily="18" charset="0"/>
                          </a:rPr>
                        </m:ctrlPr>
                      </m:fPr>
                      <m:num>
                        <m:r>
                          <a:rPr lang="en-US" sz="1800" i="1" smtClean="0">
                            <a:latin typeface="Cambria Math" panose="02040503050406030204" pitchFamily="18" charset="0"/>
                          </a:rPr>
                          <m:t>𝜕</m:t>
                        </m:r>
                        <m:r>
                          <a:rPr lang="en-US" sz="1800" b="0" i="1" smtClean="0">
                            <a:latin typeface="Cambria Math" panose="02040503050406030204" pitchFamily="18" charset="0"/>
                          </a:rPr>
                          <m:t>𝐸</m:t>
                        </m:r>
                      </m:num>
                      <m:den>
                        <m:r>
                          <a:rPr lang="en-US" sz="1800" i="1"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𝑤</m:t>
                            </m:r>
                          </m:e>
                          <m:sub>
                            <m:r>
                              <a:rPr lang="en-US" sz="1800" b="0" i="1" smtClean="0">
                                <a:latin typeface="Cambria Math" panose="02040503050406030204" pitchFamily="18" charset="0"/>
                              </a:rPr>
                              <m:t>1</m:t>
                            </m:r>
                          </m:sub>
                        </m:sSub>
                      </m:den>
                    </m:f>
                    <m:r>
                      <a:rPr lang="en-US" sz="1800" b="0" i="1" smtClean="0">
                        <a:latin typeface="Cambria Math" panose="02040503050406030204" pitchFamily="18" charset="0"/>
                      </a:rPr>
                      <m:t>= </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m:t>
                        </m:r>
                        <m:r>
                          <a:rPr lang="en-US" sz="1800" b="0" i="1" smtClean="0">
                            <a:latin typeface="Cambria Math" panose="02040503050406030204" pitchFamily="18" charset="0"/>
                          </a:rPr>
                          <m:t>𝐸</m:t>
                        </m:r>
                      </m:num>
                      <m:den>
                        <m:r>
                          <a:rPr lang="en-US" sz="1800" b="0" i="1" smtClean="0">
                            <a:latin typeface="Cambria Math" panose="02040503050406030204" pitchFamily="18" charset="0"/>
                          </a:rPr>
                          <m:t>𝜕</m:t>
                        </m:r>
                        <m:r>
                          <a:rPr lang="en-US" sz="1800" b="0" i="1" smtClean="0">
                            <a:latin typeface="Cambria Math" panose="02040503050406030204" pitchFamily="18" charset="0"/>
                          </a:rPr>
                          <m:t>𝑦</m:t>
                        </m:r>
                      </m:den>
                    </m:f>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num>
                      <m:den>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𝑤</m:t>
                            </m:r>
                          </m:e>
                          <m:sub>
                            <m:r>
                              <a:rPr lang="en-US" sz="1800" b="0" i="1" smtClean="0">
                                <a:latin typeface="Cambria Math" panose="02040503050406030204" pitchFamily="18" charset="0"/>
                                <a:ea typeface="Cambria Math" panose="02040503050406030204" pitchFamily="18" charset="0"/>
                              </a:rPr>
                              <m:t>1</m:t>
                            </m:r>
                          </m:sub>
                        </m:sSub>
                      </m:den>
                    </m:f>
                  </m:oMath>
                </a14:m>
                <a:r>
                  <a:rPr lang="en-US" sz="1800" dirty="0"/>
                  <a:t>  By Chain rule</a:t>
                </a:r>
                <a:endParaRPr lang="th-TH" sz="1800" dirty="0"/>
              </a:p>
            </p:txBody>
          </p:sp>
        </mc:Choice>
        <mc:Fallback xmlns="">
          <p:sp>
            <p:nvSpPr>
              <p:cNvPr id="5" name="TextBox 4">
                <a:extLst>
                  <a:ext uri="{FF2B5EF4-FFF2-40B4-BE49-F238E27FC236}">
                    <a16:creationId xmlns:a16="http://schemas.microsoft.com/office/drawing/2014/main" id="{331253D5-C86A-EB06-FF9B-86CD00E21319}"/>
                  </a:ext>
                </a:extLst>
              </p:cNvPr>
              <p:cNvSpPr txBox="1">
                <a:spLocks noRot="1" noChangeAspect="1" noMove="1" noResize="1" noEditPoints="1" noAdjustHandles="1" noChangeArrowheads="1" noChangeShapeType="1" noTextEdit="1"/>
              </p:cNvSpPr>
              <p:nvPr/>
            </p:nvSpPr>
            <p:spPr>
              <a:xfrm>
                <a:off x="1240898" y="3002544"/>
                <a:ext cx="3659631" cy="532390"/>
              </a:xfrm>
              <a:prstGeom prst="rect">
                <a:avLst/>
              </a:prstGeom>
              <a:blipFill>
                <a:blip r:embed="rId3"/>
                <a:stretch>
                  <a:fillRect b="-4598"/>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A83E7EB-D575-7579-6444-C6F3C8039409}"/>
                  </a:ext>
                </a:extLst>
              </p:cNvPr>
              <p:cNvSpPr txBox="1"/>
              <p:nvPr/>
            </p:nvSpPr>
            <p:spPr>
              <a:xfrm>
                <a:off x="1697499" y="3566934"/>
                <a:ext cx="4542220" cy="642933"/>
              </a:xfrm>
              <a:prstGeom prst="rect">
                <a:avLst/>
              </a:prstGeom>
              <a:noFill/>
            </p:spPr>
            <p:txBody>
              <a:bodyPr wrap="square" rtlCol="0">
                <a:spAutoFit/>
              </a:bodyPr>
              <a:lstStyle/>
              <a:p>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t> </a:t>
                </a:r>
                <a14:m>
                  <m:oMath xmlns:m="http://schemas.openxmlformats.org/officeDocument/2006/math">
                    <m:r>
                      <a:rPr lang="en-US" sz="1800" i="1">
                        <a:latin typeface="Cambria Math" panose="02040503050406030204" pitchFamily="18" charset="0"/>
                      </a:rPr>
                      <m:t>𝑀𝑆</m:t>
                    </m:r>
                    <m:acc>
                      <m:accPr>
                        <m:chr m:val="́"/>
                        <m:ctrlPr>
                          <a:rPr lang="en-US" sz="1800" i="1">
                            <a:latin typeface="Cambria Math" panose="02040503050406030204" pitchFamily="18" charset="0"/>
                          </a:rPr>
                        </m:ctrlPr>
                      </m:accPr>
                      <m:e>
                        <m:r>
                          <a:rPr lang="en-US" sz="1800" i="1">
                            <a:latin typeface="Cambria Math" panose="02040503050406030204" pitchFamily="18" charset="0"/>
                          </a:rPr>
                          <m:t>𝐸</m:t>
                        </m:r>
                      </m:e>
                    </m:acc>
                    <m:r>
                      <a:rPr lang="en-US" sz="1800" b="0" i="1" smtClean="0">
                        <a:latin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m:t>
                    </m:r>
                  </m:oMath>
                </a14:m>
                <a:r>
                  <a:rPr lang="en-US" sz="1800" dirty="0"/>
                  <a:t> </a:t>
                </a:r>
                <a14:m>
                  <m:oMath xmlns:m="http://schemas.openxmlformats.org/officeDocument/2006/math">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m:t>
                        </m:r>
                        <m:d>
                          <m:dPr>
                            <m:ctrlPr>
                              <a:rPr lang="en-US" sz="1800" i="1" smtClean="0">
                                <a:latin typeface="Cambria Math" panose="02040503050406030204" pitchFamily="18" charset="0"/>
                              </a:rPr>
                            </m:ctrlPr>
                          </m:dPr>
                          <m:e>
                            <m:r>
                              <a:rPr lang="en-US" sz="1800" i="1" smtClean="0">
                                <a:latin typeface="Cambria Math" panose="02040503050406030204" pitchFamily="18" charset="0"/>
                              </a:rPr>
                              <m:t>𝑤</m:t>
                            </m:r>
                            <m:r>
                              <a:rPr lang="en-US" sz="1800" i="1" smtClean="0">
                                <a:latin typeface="Cambria Math" panose="02040503050406030204" pitchFamily="18" charset="0"/>
                              </a:rPr>
                              <m:t>1</m:t>
                            </m:r>
                            <m:d>
                              <m:dPr>
                                <m:ctrlPr>
                                  <a:rPr lang="en-US" sz="1800" i="1">
                                    <a:latin typeface="Cambria Math" panose="02040503050406030204" pitchFamily="18" charset="0"/>
                                  </a:rPr>
                                </m:ctrlPr>
                              </m:dPr>
                              <m:e>
                                <m:nary>
                                  <m:naryPr>
                                    <m:chr m:val="∑"/>
                                    <m:limLoc m:val="undOvr"/>
                                    <m:ctrlPr>
                                      <a:rPr lang="th-TH" sz="1800" i="1">
                                        <a:latin typeface="Cambria Math" panose="02040503050406030204" pitchFamily="18" charset="0"/>
                                      </a:rPr>
                                    </m:ctrlPr>
                                  </m:naryPr>
                                  <m:sub>
                                    <m:r>
                                      <a:rPr lang="th-TH" sz="1800" i="1">
                                        <a:latin typeface="Cambria Math" panose="02040503050406030204" pitchFamily="18" charset="0"/>
                                      </a:rPr>
                                      <m:t>𝑖</m:t>
                                    </m:r>
                                    <m:r>
                                      <a:rPr lang="th-TH" sz="1800">
                                        <a:latin typeface="Cambria Math" panose="02040503050406030204" pitchFamily="18" charset="0"/>
                                      </a:rPr>
                                      <m:t>=1</m:t>
                                    </m:r>
                                  </m:sub>
                                  <m:sup>
                                    <m:r>
                                      <a:rPr lang="th-TH" sz="1800" i="1">
                                        <a:latin typeface="Cambria Math" panose="02040503050406030204" pitchFamily="18" charset="0"/>
                                      </a:rPr>
                                      <m:t>𝐼</m:t>
                                    </m:r>
                                  </m:sup>
                                  <m:e>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𝐶</m:t>
                                        </m:r>
                                      </m:e>
                                      <m: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𝑚</m:t>
                                            </m:r>
                                          </m:e>
                                          <m:sub>
                                            <m:r>
                                              <a:rPr lang="th-TH" sz="1800" i="1">
                                                <a:latin typeface="Cambria Math" panose="02040503050406030204" pitchFamily="18" charset="0"/>
                                              </a:rPr>
                                              <m:t>𝑖</m:t>
                                            </m:r>
                                          </m:sub>
                                        </m:sSub>
                                      </m:sub>
                                    </m:s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𝑞</m:t>
                                        </m:r>
                                      </m:e>
                                      <m:sub>
                                        <m:r>
                                          <a:rPr lang="th-TH" sz="1800" i="1">
                                            <a:latin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𝑤𝑎</m:t>
                                        </m:r>
                                      </m:e>
                                      <m:sub>
                                        <m:r>
                                          <a:rPr lang="en-US" sz="1800" i="1">
                                            <a:latin typeface="Cambria Math" panose="02040503050406030204" pitchFamily="18" charset="0"/>
                                            <a:ea typeface="Cambria Math" panose="02040503050406030204" pitchFamily="18" charset="0"/>
                                          </a:rPr>
                                          <m:t>𝑖</m:t>
                                        </m:r>
                                      </m:sub>
                                    </m:sSub>
                                  </m:e>
                                </m:nary>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𝑏𝑎</m:t>
                                </m:r>
                              </m:e>
                            </m:d>
                            <m:r>
                              <a:rPr lang="th-TH" sz="1800">
                                <a:latin typeface="Cambria Math" panose="02040503050406030204" pitchFamily="18" charset="0"/>
                              </a:rPr>
                              <m:t> +</m:t>
                            </m:r>
                            <m:r>
                              <a:rPr lang="en-US" sz="1800">
                                <a:latin typeface="Cambria Math" panose="02040503050406030204" pitchFamily="18" charset="0"/>
                              </a:rPr>
                              <m:t>… </m:t>
                            </m:r>
                            <m:r>
                              <a:rPr lang="en-US" sz="1800" i="1">
                                <a:latin typeface="Cambria Math" panose="02040503050406030204" pitchFamily="18" charset="0"/>
                              </a:rPr>
                              <m:t>+</m:t>
                            </m:r>
                            <m:r>
                              <a:rPr lang="en-US" sz="1800" i="1">
                                <a:latin typeface="Cambria Math" panose="02040503050406030204" pitchFamily="18" charset="0"/>
                              </a:rPr>
                              <m:t>𝑏</m:t>
                            </m:r>
                          </m:e>
                        </m:d>
                      </m:num>
                      <m:den>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𝑤</m:t>
                            </m:r>
                          </m:e>
                          <m:sub>
                            <m:r>
                              <a:rPr lang="en-US" sz="1800" i="1">
                                <a:latin typeface="Cambria Math" panose="02040503050406030204" pitchFamily="18" charset="0"/>
                                <a:ea typeface="Cambria Math" panose="02040503050406030204" pitchFamily="18" charset="0"/>
                              </a:rPr>
                              <m:t>1</m:t>
                            </m:r>
                          </m:sub>
                        </m:sSub>
                      </m:den>
                    </m:f>
                  </m:oMath>
                </a14:m>
                <a:endParaRPr lang="th-TH" sz="1800" dirty="0"/>
              </a:p>
            </p:txBody>
          </p:sp>
        </mc:Choice>
        <mc:Fallback xmlns="">
          <p:sp>
            <p:nvSpPr>
              <p:cNvPr id="10" name="TextBox 9">
                <a:extLst>
                  <a:ext uri="{FF2B5EF4-FFF2-40B4-BE49-F238E27FC236}">
                    <a16:creationId xmlns:a16="http://schemas.microsoft.com/office/drawing/2014/main" id="{EA83E7EB-D575-7579-6444-C6F3C8039409}"/>
                  </a:ext>
                </a:extLst>
              </p:cNvPr>
              <p:cNvSpPr txBox="1">
                <a:spLocks noRot="1" noChangeAspect="1" noMove="1" noResize="1" noEditPoints="1" noAdjustHandles="1" noChangeArrowheads="1" noChangeShapeType="1" noTextEdit="1"/>
              </p:cNvSpPr>
              <p:nvPr/>
            </p:nvSpPr>
            <p:spPr>
              <a:xfrm>
                <a:off x="1697499" y="3566934"/>
                <a:ext cx="4542220" cy="642933"/>
              </a:xfrm>
              <a:prstGeom prst="rect">
                <a:avLst/>
              </a:prstGeom>
              <a:blipFill>
                <a:blip r:embed="rId4"/>
                <a:stretch>
                  <a:fillRect/>
                </a:stretch>
              </a:blipFill>
            </p:spPr>
            <p:txBody>
              <a:bodyPr/>
              <a:lstStyle/>
              <a:p>
                <a:r>
                  <a:rPr lang="th-TH">
                    <a:noFill/>
                  </a:rPr>
                  <a:t> </a:t>
                </a:r>
              </a:p>
            </p:txBody>
          </p:sp>
        </mc:Fallback>
      </mc:AlternateContent>
      <p:sp>
        <p:nvSpPr>
          <p:cNvPr id="9" name="TextBox 8">
            <a:extLst>
              <a:ext uri="{FF2B5EF4-FFF2-40B4-BE49-F238E27FC236}">
                <a16:creationId xmlns:a16="http://schemas.microsoft.com/office/drawing/2014/main" id="{7226DC2C-3752-99E1-DC50-EEEBE9C0DB76}"/>
              </a:ext>
            </a:extLst>
          </p:cNvPr>
          <p:cNvSpPr txBox="1"/>
          <p:nvPr/>
        </p:nvSpPr>
        <p:spPr>
          <a:xfrm>
            <a:off x="940551" y="2334571"/>
            <a:ext cx="3518953" cy="400110"/>
          </a:xfrm>
          <a:prstGeom prst="rect">
            <a:avLst/>
          </a:prstGeom>
          <a:noFill/>
        </p:spPr>
        <p:txBody>
          <a:bodyPr wrap="square" rtlCol="0">
            <a:spAutoFit/>
          </a:bodyPr>
          <a:lstStyle/>
          <a:p>
            <a:pPr algn="l"/>
            <a:r>
              <a:rPr lang="en-US" sz="2000" dirty="0"/>
              <a:t>Model Level Gradient</a:t>
            </a:r>
            <a:endParaRPr lang="th-TH" sz="2000"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80FEF15-60D5-8A26-D983-53E8C3518E7B}"/>
                  </a:ext>
                </a:extLst>
              </p:cNvPr>
              <p:cNvSpPr txBox="1"/>
              <p:nvPr/>
            </p:nvSpPr>
            <p:spPr>
              <a:xfrm>
                <a:off x="1723702" y="4324758"/>
                <a:ext cx="4222339" cy="411395"/>
              </a:xfrm>
              <a:prstGeom prst="rect">
                <a:avLst/>
              </a:prstGeom>
              <a:noFill/>
            </p:spPr>
            <p:txBody>
              <a:bodyPr wrap="square" rtlCol="0">
                <a:spAutoFit/>
              </a:bodyPr>
              <a:lstStyle/>
              <a:p>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t> </a:t>
                </a:r>
                <a14:m>
                  <m:oMath xmlns:m="http://schemas.openxmlformats.org/officeDocument/2006/math">
                    <m:r>
                      <a:rPr lang="en-US" sz="1800" i="1">
                        <a:latin typeface="Cambria Math" panose="02040503050406030204" pitchFamily="18" charset="0"/>
                      </a:rPr>
                      <m:t>𝑀𝑆</m:t>
                    </m:r>
                    <m:acc>
                      <m:accPr>
                        <m:chr m:val="́"/>
                        <m:ctrlPr>
                          <a:rPr lang="en-US" sz="1800" i="1">
                            <a:latin typeface="Cambria Math" panose="02040503050406030204" pitchFamily="18" charset="0"/>
                          </a:rPr>
                        </m:ctrlPr>
                      </m:accPr>
                      <m:e>
                        <m:r>
                          <a:rPr lang="en-US" sz="1800" i="1">
                            <a:latin typeface="Cambria Math" panose="02040503050406030204" pitchFamily="18" charset="0"/>
                          </a:rPr>
                          <m:t>𝐸</m:t>
                        </m:r>
                      </m:e>
                    </m:acc>
                    <m:r>
                      <a:rPr lang="en-US" sz="1800" b="0" i="1" smtClean="0">
                        <a:latin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m:t>
                    </m:r>
                    <m:nary>
                      <m:naryPr>
                        <m:chr m:val="∑"/>
                        <m:limLoc m:val="undOvr"/>
                        <m:ctrlPr>
                          <a:rPr lang="th-TH" sz="1800" i="1">
                            <a:latin typeface="Cambria Math" panose="02040503050406030204" pitchFamily="18" charset="0"/>
                          </a:rPr>
                        </m:ctrlPr>
                      </m:naryPr>
                      <m:sub>
                        <m:r>
                          <a:rPr lang="th-TH" sz="1800" i="1">
                            <a:latin typeface="Cambria Math" panose="02040503050406030204" pitchFamily="18" charset="0"/>
                          </a:rPr>
                          <m:t>𝑖</m:t>
                        </m:r>
                        <m:r>
                          <a:rPr lang="th-TH" sz="1800">
                            <a:latin typeface="Cambria Math" panose="02040503050406030204" pitchFamily="18" charset="0"/>
                          </a:rPr>
                          <m:t>=1</m:t>
                        </m:r>
                      </m:sub>
                      <m:sup>
                        <m:r>
                          <a:rPr lang="th-TH" sz="1800" i="1">
                            <a:latin typeface="Cambria Math" panose="02040503050406030204" pitchFamily="18" charset="0"/>
                          </a:rPr>
                          <m:t>𝐼</m:t>
                        </m:r>
                      </m:sup>
                      <m:e>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𝐶</m:t>
                            </m:r>
                          </m:e>
                          <m: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𝑚</m:t>
                                </m:r>
                              </m:e>
                              <m:sub>
                                <m:r>
                                  <a:rPr lang="th-TH" sz="1800" i="1">
                                    <a:latin typeface="Cambria Math" panose="02040503050406030204" pitchFamily="18" charset="0"/>
                                  </a:rPr>
                                  <m:t>𝑖</m:t>
                                </m:r>
                              </m:sub>
                            </m:sSub>
                          </m:sub>
                        </m:s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𝑞</m:t>
                            </m:r>
                          </m:e>
                          <m:sub>
                            <m:r>
                              <a:rPr lang="th-TH" sz="1800" i="1">
                                <a:latin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𝑤𝑎</m:t>
                            </m:r>
                          </m:e>
                          <m:sub>
                            <m:r>
                              <a:rPr lang="en-US" sz="1800" i="1">
                                <a:latin typeface="Cambria Math" panose="02040503050406030204" pitchFamily="18" charset="0"/>
                                <a:ea typeface="Cambria Math" panose="02040503050406030204" pitchFamily="18" charset="0"/>
                              </a:rPr>
                              <m:t>𝑖</m:t>
                            </m:r>
                          </m:sub>
                        </m:sSub>
                      </m:e>
                    </m:nary>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𝑏𝑎</m:t>
                    </m:r>
                    <m:r>
                      <a:rPr lang="en-US" sz="1800" b="0" i="1" smtClean="0">
                        <a:latin typeface="Cambria Math" panose="02040503050406030204" pitchFamily="18" charset="0"/>
                        <a:ea typeface="Cambria Math" panose="02040503050406030204" pitchFamily="18" charset="0"/>
                      </a:rPr>
                      <m:t>)</m:t>
                    </m:r>
                  </m:oMath>
                </a14:m>
                <a:endParaRPr lang="th-TH" sz="1800" dirty="0"/>
              </a:p>
            </p:txBody>
          </p:sp>
        </mc:Choice>
        <mc:Fallback xmlns="">
          <p:sp>
            <p:nvSpPr>
              <p:cNvPr id="11" name="TextBox 10">
                <a:extLst>
                  <a:ext uri="{FF2B5EF4-FFF2-40B4-BE49-F238E27FC236}">
                    <a16:creationId xmlns:a16="http://schemas.microsoft.com/office/drawing/2014/main" id="{680FEF15-60D5-8A26-D983-53E8C3518E7B}"/>
                  </a:ext>
                </a:extLst>
              </p:cNvPr>
              <p:cNvSpPr txBox="1">
                <a:spLocks noRot="1" noChangeAspect="1" noMove="1" noResize="1" noEditPoints="1" noAdjustHandles="1" noChangeArrowheads="1" noChangeShapeType="1" noTextEdit="1"/>
              </p:cNvSpPr>
              <p:nvPr/>
            </p:nvSpPr>
            <p:spPr>
              <a:xfrm>
                <a:off x="1723702" y="4324758"/>
                <a:ext cx="4222339" cy="411395"/>
              </a:xfrm>
              <a:prstGeom prst="rect">
                <a:avLst/>
              </a:prstGeom>
              <a:blipFill>
                <a:blip r:embed="rId5"/>
                <a:stretch>
                  <a:fillRect t="-102941" b="-158824"/>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C5E47D4-85DD-915C-715E-29ADE0A59061}"/>
                  </a:ext>
                </a:extLst>
              </p:cNvPr>
              <p:cNvSpPr txBox="1"/>
              <p:nvPr/>
            </p:nvSpPr>
            <p:spPr>
              <a:xfrm>
                <a:off x="7004408" y="3038353"/>
                <a:ext cx="3659631" cy="580993"/>
              </a:xfrm>
              <a:prstGeom prst="rect">
                <a:avLst/>
              </a:prstGeom>
              <a:noFill/>
            </p:spPr>
            <p:txBody>
              <a:bodyPr wrap="square" rtlCol="0">
                <a:spAutoFit/>
              </a:bodyPr>
              <a:lstStyle/>
              <a:p>
                <a:pPr algn="l"/>
                <a14:m>
                  <m:oMath xmlns:m="http://schemas.openxmlformats.org/officeDocument/2006/math">
                    <m:f>
                      <m:fPr>
                        <m:ctrlPr>
                          <a:rPr lang="en-US" sz="1800" i="1" smtClean="0">
                            <a:latin typeface="Cambria Math" panose="02040503050406030204" pitchFamily="18" charset="0"/>
                          </a:rPr>
                        </m:ctrlPr>
                      </m:fPr>
                      <m:num>
                        <m:r>
                          <a:rPr lang="en-US" sz="1800" i="1" smtClean="0">
                            <a:latin typeface="Cambria Math" panose="02040503050406030204" pitchFamily="18" charset="0"/>
                          </a:rPr>
                          <m:t>𝜕</m:t>
                        </m:r>
                        <m:r>
                          <a:rPr lang="en-US" sz="1800" b="0" i="1" smtClean="0">
                            <a:latin typeface="Cambria Math" panose="02040503050406030204" pitchFamily="18" charset="0"/>
                          </a:rPr>
                          <m:t>𝐸</m:t>
                        </m:r>
                      </m:num>
                      <m:den>
                        <m:r>
                          <a:rPr lang="en-US" sz="1800" i="1"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𝑤</m:t>
                            </m:r>
                          </m:e>
                          <m: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𝑖</m:t>
                                </m:r>
                              </m:sub>
                            </m:sSub>
                          </m:sub>
                        </m:sSub>
                      </m:den>
                    </m:f>
                    <m:r>
                      <a:rPr lang="en-US" sz="1800" b="0" i="1" smtClean="0">
                        <a:latin typeface="Cambria Math" panose="02040503050406030204" pitchFamily="18" charset="0"/>
                      </a:rPr>
                      <m:t>= </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m:t>
                        </m:r>
                        <m:r>
                          <a:rPr lang="en-US" sz="1800" b="0" i="1" smtClean="0">
                            <a:latin typeface="Cambria Math" panose="02040503050406030204" pitchFamily="18" charset="0"/>
                          </a:rPr>
                          <m:t>𝐸</m:t>
                        </m:r>
                      </m:num>
                      <m:den>
                        <m:r>
                          <a:rPr lang="en-US" sz="1800" b="0" i="1" smtClean="0">
                            <a:latin typeface="Cambria Math" panose="02040503050406030204" pitchFamily="18" charset="0"/>
                          </a:rPr>
                          <m:t>𝜕</m:t>
                        </m:r>
                        <m:r>
                          <a:rPr lang="en-US" sz="1800" b="0" i="1" smtClean="0">
                            <a:latin typeface="Cambria Math" panose="02040503050406030204" pitchFamily="18" charset="0"/>
                          </a:rPr>
                          <m:t>𝑦</m:t>
                        </m:r>
                      </m:den>
                    </m:f>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num>
                      <m:den>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𝑤</m:t>
                            </m:r>
                          </m:e>
                          <m:sub>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𝑎</m:t>
                                </m:r>
                              </m:e>
                              <m:sub>
                                <m:r>
                                  <a:rPr lang="en-US" sz="1800" b="0" i="1" smtClean="0">
                                    <a:latin typeface="Cambria Math" panose="02040503050406030204" pitchFamily="18" charset="0"/>
                                    <a:ea typeface="Cambria Math" panose="02040503050406030204" pitchFamily="18" charset="0"/>
                                  </a:rPr>
                                  <m:t>𝑖</m:t>
                                </m:r>
                              </m:sub>
                            </m:sSub>
                          </m:sub>
                        </m:sSub>
                      </m:den>
                    </m:f>
                  </m:oMath>
                </a14:m>
                <a:r>
                  <a:rPr lang="en-US" sz="1800" dirty="0"/>
                  <a:t>  By Chain rule</a:t>
                </a:r>
                <a:endParaRPr lang="th-TH" sz="1800" dirty="0"/>
              </a:p>
            </p:txBody>
          </p:sp>
        </mc:Choice>
        <mc:Fallback xmlns="">
          <p:sp>
            <p:nvSpPr>
              <p:cNvPr id="15" name="TextBox 14">
                <a:extLst>
                  <a:ext uri="{FF2B5EF4-FFF2-40B4-BE49-F238E27FC236}">
                    <a16:creationId xmlns:a16="http://schemas.microsoft.com/office/drawing/2014/main" id="{0C5E47D4-85DD-915C-715E-29ADE0A59061}"/>
                  </a:ext>
                </a:extLst>
              </p:cNvPr>
              <p:cNvSpPr txBox="1">
                <a:spLocks noRot="1" noChangeAspect="1" noMove="1" noResize="1" noEditPoints="1" noAdjustHandles="1" noChangeArrowheads="1" noChangeShapeType="1" noTextEdit="1"/>
              </p:cNvSpPr>
              <p:nvPr/>
            </p:nvSpPr>
            <p:spPr>
              <a:xfrm>
                <a:off x="7004408" y="3038353"/>
                <a:ext cx="3659631" cy="580993"/>
              </a:xfrm>
              <a:prstGeom prst="rect">
                <a:avLst/>
              </a:prstGeom>
              <a:blipFill>
                <a:blip r:embed="rId6"/>
                <a:stretch>
                  <a:fillRect/>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5744B51-A27A-A095-E8D7-77B91CB5D085}"/>
                  </a:ext>
                </a:extLst>
              </p:cNvPr>
              <p:cNvSpPr txBox="1"/>
              <p:nvPr/>
            </p:nvSpPr>
            <p:spPr>
              <a:xfrm>
                <a:off x="7534159" y="3566334"/>
                <a:ext cx="4222339" cy="691536"/>
              </a:xfrm>
              <a:prstGeom prst="rect">
                <a:avLst/>
              </a:prstGeom>
              <a:noFill/>
            </p:spPr>
            <p:txBody>
              <a:bodyPr wrap="square" rtlCol="0">
                <a:spAutoFit/>
              </a:bodyPr>
              <a:lstStyle/>
              <a:p>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t> </a:t>
                </a:r>
                <a14:m>
                  <m:oMath xmlns:m="http://schemas.openxmlformats.org/officeDocument/2006/math">
                    <m:r>
                      <a:rPr lang="en-US" sz="1800" i="1">
                        <a:latin typeface="Cambria Math" panose="02040503050406030204" pitchFamily="18" charset="0"/>
                      </a:rPr>
                      <m:t>𝑀𝑆</m:t>
                    </m:r>
                    <m:acc>
                      <m:accPr>
                        <m:chr m:val="́"/>
                        <m:ctrlPr>
                          <a:rPr lang="en-US" sz="1800" i="1">
                            <a:latin typeface="Cambria Math" panose="02040503050406030204" pitchFamily="18" charset="0"/>
                          </a:rPr>
                        </m:ctrlPr>
                      </m:accPr>
                      <m:e>
                        <m:r>
                          <a:rPr lang="en-US" sz="1800" i="1">
                            <a:latin typeface="Cambria Math" panose="02040503050406030204" pitchFamily="18" charset="0"/>
                          </a:rPr>
                          <m:t>𝐸</m:t>
                        </m:r>
                      </m:e>
                    </m:acc>
                    <m:r>
                      <a:rPr lang="en-US" sz="1800" b="0" i="1" smtClean="0">
                        <a:latin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m:t>
                    </m:r>
                  </m:oMath>
                </a14:m>
                <a:r>
                  <a:rPr lang="en-US" sz="1800" dirty="0"/>
                  <a:t> </a:t>
                </a:r>
                <a14:m>
                  <m:oMath xmlns:m="http://schemas.openxmlformats.org/officeDocument/2006/math">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rPr>
                          <m:t>𝑤</m:t>
                        </m:r>
                        <m:r>
                          <a:rPr lang="en-US" sz="1800" i="1">
                            <a:latin typeface="Cambria Math" panose="02040503050406030204" pitchFamily="18" charset="0"/>
                          </a:rPr>
                          <m:t>1</m:t>
                        </m:r>
                        <m:d>
                          <m:dPr>
                            <m:ctrlPr>
                              <a:rPr lang="en-US" sz="1800" i="1">
                                <a:latin typeface="Cambria Math" panose="02040503050406030204" pitchFamily="18" charset="0"/>
                              </a:rPr>
                            </m:ctrlPr>
                          </m:dPr>
                          <m:e>
                            <m:nary>
                              <m:naryPr>
                                <m:chr m:val="∑"/>
                                <m:limLoc m:val="undOvr"/>
                                <m:ctrlPr>
                                  <a:rPr lang="th-TH" sz="1800" i="1">
                                    <a:latin typeface="Cambria Math" panose="02040503050406030204" pitchFamily="18" charset="0"/>
                                  </a:rPr>
                                </m:ctrlPr>
                              </m:naryPr>
                              <m:sub>
                                <m:r>
                                  <a:rPr lang="th-TH" sz="1800" i="1">
                                    <a:latin typeface="Cambria Math" panose="02040503050406030204" pitchFamily="18" charset="0"/>
                                  </a:rPr>
                                  <m:t>𝑖</m:t>
                                </m:r>
                                <m:r>
                                  <a:rPr lang="th-TH" sz="1800">
                                    <a:latin typeface="Cambria Math" panose="02040503050406030204" pitchFamily="18" charset="0"/>
                                  </a:rPr>
                                  <m:t>=1</m:t>
                                </m:r>
                              </m:sub>
                              <m:sup>
                                <m:r>
                                  <a:rPr lang="th-TH" sz="1800" i="1">
                                    <a:latin typeface="Cambria Math" panose="02040503050406030204" pitchFamily="18" charset="0"/>
                                  </a:rPr>
                                  <m:t>𝐼</m:t>
                                </m:r>
                              </m:sup>
                              <m:e>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𝐶</m:t>
                                    </m:r>
                                  </m:e>
                                  <m: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𝑚</m:t>
                                        </m:r>
                                      </m:e>
                                      <m:sub>
                                        <m:r>
                                          <a:rPr lang="th-TH" sz="1800" i="1">
                                            <a:latin typeface="Cambria Math" panose="02040503050406030204" pitchFamily="18" charset="0"/>
                                          </a:rPr>
                                          <m:t>𝑖</m:t>
                                        </m:r>
                                      </m:sub>
                                    </m:sSub>
                                  </m:sub>
                                </m:s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𝑞</m:t>
                                    </m:r>
                                  </m:e>
                                  <m:sub>
                                    <m:r>
                                      <a:rPr lang="th-TH" sz="1800" i="1">
                                        <a:latin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𝑤𝑎</m:t>
                                    </m:r>
                                  </m:e>
                                  <m:sub>
                                    <m:r>
                                      <a:rPr lang="en-US" sz="1800" i="1">
                                        <a:latin typeface="Cambria Math" panose="02040503050406030204" pitchFamily="18" charset="0"/>
                                        <a:ea typeface="Cambria Math" panose="02040503050406030204" pitchFamily="18" charset="0"/>
                                      </a:rPr>
                                      <m:t>𝑖</m:t>
                                    </m:r>
                                  </m:sub>
                                </m:sSub>
                              </m:e>
                            </m:nary>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𝑏𝑎</m:t>
                            </m:r>
                          </m:e>
                        </m:d>
                      </m:num>
                      <m:den>
                        <m:r>
                          <a:rPr lang="en-US" sz="1800" i="1">
                            <a:latin typeface="Cambria Math" panose="02040503050406030204" pitchFamily="18" charset="0"/>
                            <a:ea typeface="Cambria Math" panose="02040503050406030204" pitchFamily="18" charset="0"/>
                          </a:rPr>
                          <m:t>𝜕</m:t>
                        </m:r>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𝑤</m:t>
                            </m:r>
                          </m:e>
                          <m:sub>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𝑎</m:t>
                                </m:r>
                              </m:e>
                              <m:sub>
                                <m:r>
                                  <a:rPr lang="en-US" sz="1800" b="0" i="1" smtClean="0">
                                    <a:latin typeface="Cambria Math" panose="02040503050406030204" pitchFamily="18" charset="0"/>
                                    <a:ea typeface="Cambria Math" panose="02040503050406030204" pitchFamily="18" charset="0"/>
                                  </a:rPr>
                                  <m:t>𝑖</m:t>
                                </m:r>
                              </m:sub>
                            </m:sSub>
                          </m:sub>
                        </m:sSub>
                      </m:den>
                    </m:f>
                  </m:oMath>
                </a14:m>
                <a:endParaRPr lang="th-TH" sz="1800" dirty="0"/>
              </a:p>
            </p:txBody>
          </p:sp>
        </mc:Choice>
        <mc:Fallback xmlns="">
          <p:sp>
            <p:nvSpPr>
              <p:cNvPr id="16" name="TextBox 15">
                <a:extLst>
                  <a:ext uri="{FF2B5EF4-FFF2-40B4-BE49-F238E27FC236}">
                    <a16:creationId xmlns:a16="http://schemas.microsoft.com/office/drawing/2014/main" id="{75744B51-A27A-A095-E8D7-77B91CB5D085}"/>
                  </a:ext>
                </a:extLst>
              </p:cNvPr>
              <p:cNvSpPr txBox="1">
                <a:spLocks noRot="1" noChangeAspect="1" noMove="1" noResize="1" noEditPoints="1" noAdjustHandles="1" noChangeArrowheads="1" noChangeShapeType="1" noTextEdit="1"/>
              </p:cNvSpPr>
              <p:nvPr/>
            </p:nvSpPr>
            <p:spPr>
              <a:xfrm>
                <a:off x="7534159" y="3566334"/>
                <a:ext cx="4222339" cy="691536"/>
              </a:xfrm>
              <a:prstGeom prst="rect">
                <a:avLst/>
              </a:prstGeom>
              <a:blipFill>
                <a:blip r:embed="rId7"/>
                <a:stretch>
                  <a:fillRect/>
                </a:stretch>
              </a:blipFill>
            </p:spPr>
            <p:txBody>
              <a:bodyPr/>
              <a:lstStyle/>
              <a:p>
                <a:r>
                  <a:rPr lang="th-TH">
                    <a:noFill/>
                  </a:rPr>
                  <a:t> </a:t>
                </a:r>
              </a:p>
            </p:txBody>
          </p:sp>
        </mc:Fallback>
      </mc:AlternateContent>
      <p:sp>
        <p:nvSpPr>
          <p:cNvPr id="17" name="TextBox 16">
            <a:extLst>
              <a:ext uri="{FF2B5EF4-FFF2-40B4-BE49-F238E27FC236}">
                <a16:creationId xmlns:a16="http://schemas.microsoft.com/office/drawing/2014/main" id="{0B0FC786-C5B4-ED7B-9273-C871C2E6E82D}"/>
              </a:ext>
            </a:extLst>
          </p:cNvPr>
          <p:cNvSpPr txBox="1"/>
          <p:nvPr/>
        </p:nvSpPr>
        <p:spPr>
          <a:xfrm>
            <a:off x="6671813" y="2371099"/>
            <a:ext cx="4433965" cy="400110"/>
          </a:xfrm>
          <a:prstGeom prst="rect">
            <a:avLst/>
          </a:prstGeom>
          <a:noFill/>
        </p:spPr>
        <p:txBody>
          <a:bodyPr wrap="square" rtlCol="0">
            <a:spAutoFit/>
          </a:bodyPr>
          <a:lstStyle/>
          <a:p>
            <a:pPr algn="l"/>
            <a:r>
              <a:rPr lang="en-US" sz="2000" dirty="0"/>
              <a:t>Element Level Gradient</a:t>
            </a:r>
            <a:endParaRPr lang="th-TH" sz="2000"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AADE575-2CCA-6695-45F3-7D49C2AE2728}"/>
                  </a:ext>
                </a:extLst>
              </p:cNvPr>
              <p:cNvSpPr txBox="1"/>
              <p:nvPr/>
            </p:nvSpPr>
            <p:spPr>
              <a:xfrm>
                <a:off x="7534159" y="4247935"/>
                <a:ext cx="4222339" cy="410753"/>
              </a:xfrm>
              <a:prstGeom prst="rect">
                <a:avLst/>
              </a:prstGeom>
              <a:noFill/>
            </p:spPr>
            <p:txBody>
              <a:bodyPr wrap="square" rtlCol="0">
                <a:spAutoFit/>
              </a:bodyPr>
              <a:lstStyle/>
              <a:p>
                <a14:m>
                  <m:oMath xmlns:m="http://schemas.openxmlformats.org/officeDocument/2006/math">
                    <m:r>
                      <a:rPr lang="en-US" sz="1800" b="0" i="1" smtClean="0">
                        <a:latin typeface="Cambria Math" panose="02040503050406030204" pitchFamily="18" charset="0"/>
                        <a:ea typeface="Cambria Math" panose="02040503050406030204" pitchFamily="18" charset="0"/>
                      </a:rPr>
                      <m:t>=</m:t>
                    </m:r>
                  </m:oMath>
                </a14:m>
                <a:r>
                  <a:rPr lang="en-US" sz="1800" dirty="0"/>
                  <a:t> </a:t>
                </a:r>
                <a14:m>
                  <m:oMath xmlns:m="http://schemas.openxmlformats.org/officeDocument/2006/math">
                    <m:r>
                      <a:rPr lang="en-US" sz="1800" i="1">
                        <a:latin typeface="Cambria Math" panose="02040503050406030204" pitchFamily="18" charset="0"/>
                      </a:rPr>
                      <m:t>𝑀𝑆</m:t>
                    </m:r>
                    <m:acc>
                      <m:accPr>
                        <m:chr m:val="́"/>
                        <m:ctrlPr>
                          <a:rPr lang="en-US" sz="1800" i="1">
                            <a:latin typeface="Cambria Math" panose="02040503050406030204" pitchFamily="18" charset="0"/>
                          </a:rPr>
                        </m:ctrlPr>
                      </m:accPr>
                      <m:e>
                        <m:r>
                          <a:rPr lang="en-US" sz="1800" i="1">
                            <a:latin typeface="Cambria Math" panose="02040503050406030204" pitchFamily="18" charset="0"/>
                          </a:rPr>
                          <m:t>𝐸</m:t>
                        </m:r>
                      </m:e>
                    </m:acc>
                    <m:r>
                      <a:rPr lang="en-US" sz="1800" b="0" i="1" smtClean="0">
                        <a:latin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m:t>
                    </m:r>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𝐶</m:t>
                        </m:r>
                      </m:e>
                      <m: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𝑚</m:t>
                            </m:r>
                          </m:e>
                          <m:sub>
                            <m:r>
                              <a:rPr lang="th-TH" sz="1800" i="1">
                                <a:latin typeface="Cambria Math" panose="02040503050406030204" pitchFamily="18" charset="0"/>
                              </a:rPr>
                              <m:t>𝑖</m:t>
                            </m:r>
                          </m:sub>
                        </m:sSub>
                      </m:sub>
                    </m:s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𝑞</m:t>
                        </m:r>
                      </m:e>
                      <m:sub>
                        <m:r>
                          <a:rPr lang="th-TH" sz="1800" i="1">
                            <a:latin typeface="Cambria Math" panose="02040503050406030204" pitchFamily="18" charset="0"/>
                          </a:rPr>
                          <m:t>𝑖</m:t>
                        </m:r>
                      </m:sub>
                    </m:sSub>
                    <m:r>
                      <a:rPr lang="en-US" sz="1800" b="0" i="1" smtClean="0">
                        <a:latin typeface="Cambria Math" panose="02040503050406030204" pitchFamily="18" charset="0"/>
                        <a:ea typeface="Cambria Math" panose="02040503050406030204" pitchFamily="18" charset="0"/>
                      </a:rPr>
                      <m:t>)</m:t>
                    </m:r>
                  </m:oMath>
                </a14:m>
                <a:endParaRPr lang="th-TH" sz="1800" dirty="0"/>
              </a:p>
            </p:txBody>
          </p:sp>
        </mc:Choice>
        <mc:Fallback xmlns="">
          <p:sp>
            <p:nvSpPr>
              <p:cNvPr id="18" name="TextBox 17">
                <a:extLst>
                  <a:ext uri="{FF2B5EF4-FFF2-40B4-BE49-F238E27FC236}">
                    <a16:creationId xmlns:a16="http://schemas.microsoft.com/office/drawing/2014/main" id="{EAADE575-2CCA-6695-45F3-7D49C2AE2728}"/>
                  </a:ext>
                </a:extLst>
              </p:cNvPr>
              <p:cNvSpPr txBox="1">
                <a:spLocks noRot="1" noChangeAspect="1" noMove="1" noResize="1" noEditPoints="1" noAdjustHandles="1" noChangeArrowheads="1" noChangeShapeType="1" noTextEdit="1"/>
              </p:cNvSpPr>
              <p:nvPr/>
            </p:nvSpPr>
            <p:spPr>
              <a:xfrm>
                <a:off x="7534159" y="4247935"/>
                <a:ext cx="4222339" cy="410753"/>
              </a:xfrm>
              <a:prstGeom prst="rect">
                <a:avLst/>
              </a:prstGeom>
              <a:blipFill>
                <a:blip r:embed="rId8"/>
                <a:stretch>
                  <a:fillRect t="-5970" b="-17910"/>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8BE2FD8-8319-1D20-63CC-F3C3298DAB1D}"/>
                  </a:ext>
                </a:extLst>
              </p:cNvPr>
              <p:cNvSpPr txBox="1"/>
              <p:nvPr/>
            </p:nvSpPr>
            <p:spPr>
              <a:xfrm>
                <a:off x="895468" y="4909874"/>
                <a:ext cx="6102110" cy="411395"/>
              </a:xfrm>
              <a:prstGeom prst="rect">
                <a:avLst/>
              </a:prstGeom>
              <a:noFill/>
            </p:spPr>
            <p:txBody>
              <a:bodyPr wrap="square">
                <a:spAutoFit/>
              </a:bodyPr>
              <a:lstStyle/>
              <a:p>
                <a:r>
                  <a:rPr lang="en-US" sz="1800" b="0" dirty="0">
                    <a:ea typeface="Cambria Math" panose="02040503050406030204" pitchFamily="18" charset="0"/>
                  </a:rPr>
                  <a:t> </a:t>
                </a:r>
                <a14:m>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𝑤</m:t>
                        </m:r>
                      </m:e>
                      <m:sub>
                        <m:r>
                          <a:rPr lang="en-US" sz="1800" b="0" i="1" smtClean="0">
                            <a:latin typeface="Cambria Math" panose="02040503050406030204" pitchFamily="18" charset="0"/>
                            <a:ea typeface="Cambria Math" panose="02040503050406030204" pitchFamily="18" charset="0"/>
                          </a:rPr>
                          <m:t>1,</m:t>
                        </m:r>
                        <m:r>
                          <a:rPr lang="en-US" sz="1800" b="0" i="1" smtClean="0">
                            <a:latin typeface="Cambria Math" panose="02040503050406030204" pitchFamily="18" charset="0"/>
                            <a:ea typeface="Cambria Math" panose="02040503050406030204" pitchFamily="18" charset="0"/>
                          </a:rPr>
                          <m:t>𝑛𝑒𝑤</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𝑤</m:t>
                        </m:r>
                      </m:e>
                      <m:sub>
                        <m:r>
                          <a:rPr lang="en-US" sz="1800" i="1">
                            <a:latin typeface="Cambria Math" panose="02040503050406030204" pitchFamily="18" charset="0"/>
                            <a:ea typeface="Cambria Math" panose="02040503050406030204" pitchFamily="18" charset="0"/>
                          </a:rPr>
                          <m:t>1,</m:t>
                        </m:r>
                        <m:r>
                          <a:rPr lang="en-US" sz="1800" b="0" i="1" smtClean="0">
                            <a:latin typeface="Cambria Math" panose="02040503050406030204" pitchFamily="18" charset="0"/>
                            <a:ea typeface="Cambria Math" panose="02040503050406030204" pitchFamily="18" charset="0"/>
                          </a:rPr>
                          <m:t>𝑜𝑙𝑑</m:t>
                        </m:r>
                      </m:sub>
                    </m:sSub>
                    <m:r>
                      <a:rPr lang="en-US" sz="1800" b="0" i="1" smtClean="0">
                        <a:latin typeface="Cambria Math" panose="02040503050406030204" pitchFamily="18" charset="0"/>
                        <a:ea typeface="Cambria Math" panose="02040503050406030204" pitchFamily="18" charset="0"/>
                      </a:rPr>
                      <m:t> − </m:t>
                    </m:r>
                    <m:r>
                      <a:rPr lang="en-US" sz="1800" b="0" i="1" smtClean="0">
                        <a:latin typeface="Cambria Math" panose="02040503050406030204" pitchFamily="18" charset="0"/>
                        <a:ea typeface="Cambria Math" panose="02040503050406030204" pitchFamily="18" charset="0"/>
                      </a:rPr>
                      <m:t>𝛼</m:t>
                    </m:r>
                    <m:r>
                      <a:rPr lang="en-US" sz="1800" b="0" i="1"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rPr>
                      <m:t>𝑀𝑆</m:t>
                    </m:r>
                    <m:acc>
                      <m:accPr>
                        <m:chr m:val="́"/>
                        <m:ctrlPr>
                          <a:rPr lang="en-US" sz="1800" i="1">
                            <a:latin typeface="Cambria Math" panose="02040503050406030204" pitchFamily="18" charset="0"/>
                          </a:rPr>
                        </m:ctrlPr>
                      </m:accPr>
                      <m:e>
                        <m:r>
                          <a:rPr lang="en-US" sz="1800" i="1">
                            <a:latin typeface="Cambria Math" panose="02040503050406030204" pitchFamily="18" charset="0"/>
                          </a:rPr>
                          <m:t>𝐸</m:t>
                        </m:r>
                      </m:e>
                    </m:acc>
                    <m:r>
                      <a:rPr lang="en-US" sz="1800" b="0" i="1" smtClean="0">
                        <a:latin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m:t>
                    </m:r>
                    <m:nary>
                      <m:naryPr>
                        <m:chr m:val="∑"/>
                        <m:limLoc m:val="undOvr"/>
                        <m:ctrlPr>
                          <a:rPr lang="th-TH" sz="1800" i="1">
                            <a:latin typeface="Cambria Math" panose="02040503050406030204" pitchFamily="18" charset="0"/>
                          </a:rPr>
                        </m:ctrlPr>
                      </m:naryPr>
                      <m:sub>
                        <m:r>
                          <a:rPr lang="th-TH" sz="1800" i="1">
                            <a:latin typeface="Cambria Math" panose="02040503050406030204" pitchFamily="18" charset="0"/>
                          </a:rPr>
                          <m:t>𝑖</m:t>
                        </m:r>
                        <m:r>
                          <a:rPr lang="th-TH" sz="1800">
                            <a:latin typeface="Cambria Math" panose="02040503050406030204" pitchFamily="18" charset="0"/>
                          </a:rPr>
                          <m:t>=1</m:t>
                        </m:r>
                      </m:sub>
                      <m:sup>
                        <m:r>
                          <a:rPr lang="th-TH" sz="1800" i="1">
                            <a:latin typeface="Cambria Math" panose="02040503050406030204" pitchFamily="18" charset="0"/>
                          </a:rPr>
                          <m:t>𝐼</m:t>
                        </m:r>
                      </m:sup>
                      <m:e>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𝐶</m:t>
                            </m:r>
                          </m:e>
                          <m: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𝑚</m:t>
                                </m:r>
                              </m:e>
                              <m:sub>
                                <m:r>
                                  <a:rPr lang="th-TH" sz="1800" i="1">
                                    <a:latin typeface="Cambria Math" panose="02040503050406030204" pitchFamily="18" charset="0"/>
                                  </a:rPr>
                                  <m:t>𝑖</m:t>
                                </m:r>
                              </m:sub>
                            </m:sSub>
                          </m:sub>
                        </m:sSub>
                        <m:sSub>
                          <m:sSubPr>
                            <m:ctrlPr>
                              <a:rPr lang="th-TH" sz="1800" i="1">
                                <a:solidFill>
                                  <a:srgbClr val="836967"/>
                                </a:solidFill>
                                <a:latin typeface="Cambria Math" panose="02040503050406030204" pitchFamily="18" charset="0"/>
                              </a:rPr>
                            </m:ctrlPr>
                          </m:sSubPr>
                          <m:e>
                            <m:r>
                              <a:rPr lang="th-TH" sz="1800" i="1">
                                <a:latin typeface="Cambria Math" panose="02040503050406030204" pitchFamily="18" charset="0"/>
                              </a:rPr>
                              <m:t>𝑞</m:t>
                            </m:r>
                          </m:e>
                          <m:sub>
                            <m:r>
                              <a:rPr lang="th-TH" sz="1800" i="1">
                                <a:latin typeface="Cambria Math" panose="02040503050406030204" pitchFamily="18" charset="0"/>
                              </a:rPr>
                              <m:t>𝑖</m:t>
                            </m:r>
                          </m:sub>
                        </m:sSub>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𝑤𝑎</m:t>
                            </m:r>
                          </m:e>
                          <m:sub>
                            <m:r>
                              <a:rPr lang="en-US" sz="1800" i="1">
                                <a:latin typeface="Cambria Math" panose="02040503050406030204" pitchFamily="18" charset="0"/>
                                <a:ea typeface="Cambria Math" panose="02040503050406030204" pitchFamily="18" charset="0"/>
                              </a:rPr>
                              <m:t>𝑖</m:t>
                            </m:r>
                          </m:sub>
                        </m:sSub>
                      </m:e>
                    </m:nary>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𝑏𝑎</m:t>
                    </m:r>
                    <m:r>
                      <a:rPr lang="en-US" sz="1800" b="0" i="1" smtClean="0">
                        <a:latin typeface="Cambria Math" panose="02040503050406030204" pitchFamily="18" charset="0"/>
                        <a:ea typeface="Cambria Math" panose="02040503050406030204" pitchFamily="18" charset="0"/>
                      </a:rPr>
                      <m:t>))</m:t>
                    </m:r>
                  </m:oMath>
                </a14:m>
                <a:endParaRPr lang="th-TH" sz="1800" dirty="0"/>
              </a:p>
            </p:txBody>
          </p:sp>
        </mc:Choice>
        <mc:Fallback xmlns="">
          <p:sp>
            <p:nvSpPr>
              <p:cNvPr id="6" name="TextBox 5">
                <a:extLst>
                  <a:ext uri="{FF2B5EF4-FFF2-40B4-BE49-F238E27FC236}">
                    <a16:creationId xmlns:a16="http://schemas.microsoft.com/office/drawing/2014/main" id="{58BE2FD8-8319-1D20-63CC-F3C3298DAB1D}"/>
                  </a:ext>
                </a:extLst>
              </p:cNvPr>
              <p:cNvSpPr txBox="1">
                <a:spLocks noRot="1" noChangeAspect="1" noMove="1" noResize="1" noEditPoints="1" noAdjustHandles="1" noChangeArrowheads="1" noChangeShapeType="1" noTextEdit="1"/>
              </p:cNvSpPr>
              <p:nvPr/>
            </p:nvSpPr>
            <p:spPr>
              <a:xfrm>
                <a:off x="895468" y="4909874"/>
                <a:ext cx="6102110" cy="411395"/>
              </a:xfrm>
              <a:prstGeom prst="rect">
                <a:avLst/>
              </a:prstGeom>
              <a:blipFill>
                <a:blip r:embed="rId9"/>
                <a:stretch>
                  <a:fillRect t="-102941" b="-158824"/>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EEA6188-C31B-F2CA-08CC-962061D85AD9}"/>
                  </a:ext>
                </a:extLst>
              </p:cNvPr>
              <p:cNvSpPr txBox="1"/>
              <p:nvPr/>
            </p:nvSpPr>
            <p:spPr>
              <a:xfrm>
                <a:off x="6892014" y="4867844"/>
                <a:ext cx="4398422" cy="445891"/>
              </a:xfrm>
              <a:prstGeom prst="rect">
                <a:avLst/>
              </a:prstGeom>
              <a:noFill/>
            </p:spPr>
            <p:txBody>
              <a:bodyPr wrap="square">
                <a:spAutoFit/>
              </a:bodyPr>
              <a:lstStyle/>
              <a:p>
                <a:r>
                  <a:rPr lang="en-US" sz="2000" b="0" dirty="0">
                    <a:ea typeface="Cambria Math" panose="02040503050406030204" pitchFamily="18" charset="0"/>
                  </a:rPr>
                  <a:t>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𝑤</m:t>
                        </m:r>
                      </m:e>
                      <m:sub>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𝑎</m:t>
                            </m:r>
                          </m:e>
                          <m:sub>
                            <m:r>
                              <a:rPr lang="en-US" sz="2000" b="0" i="1" smtClean="0">
                                <a:latin typeface="Cambria Math" panose="02040503050406030204" pitchFamily="18" charset="0"/>
                                <a:ea typeface="Cambria Math" panose="02040503050406030204" pitchFamily="18" charset="0"/>
                              </a:rPr>
                              <m:t>𝑖</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𝑛𝑒𝑤</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𝑤</m:t>
                        </m:r>
                      </m:e>
                      <m: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𝑎</m:t>
                            </m:r>
                          </m:e>
                          <m:sub>
                            <m:r>
                              <a:rPr lang="en-US" sz="2000" i="1">
                                <a:latin typeface="Cambria Math" panose="02040503050406030204" pitchFamily="18" charset="0"/>
                                <a:ea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𝑜𝑙𝑑</m:t>
                        </m:r>
                      </m:sub>
                    </m:sSub>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𝛼</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𝑀𝑆</m:t>
                    </m:r>
                    <m:acc>
                      <m:accPr>
                        <m:chr m:val="́"/>
                        <m:ctrlPr>
                          <a:rPr lang="en-US" sz="2000" i="1">
                            <a:latin typeface="Cambria Math" panose="02040503050406030204" pitchFamily="18" charset="0"/>
                          </a:rPr>
                        </m:ctrlPr>
                      </m:accPr>
                      <m:e>
                        <m:r>
                          <a:rPr lang="en-US" sz="2000" i="1">
                            <a:latin typeface="Cambria Math" panose="02040503050406030204" pitchFamily="18" charset="0"/>
                          </a:rPr>
                          <m:t>𝐸</m:t>
                        </m:r>
                      </m:e>
                    </m:acc>
                    <m:r>
                      <a:rPr lang="en-US" sz="2000" b="0" i="1" smtClean="0">
                        <a:latin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m:t>
                    </m:r>
                    <m:sSub>
                      <m:sSubPr>
                        <m:ctrlPr>
                          <a:rPr lang="th-TH" sz="2000" i="1">
                            <a:solidFill>
                              <a:srgbClr val="836967"/>
                            </a:solidFill>
                            <a:latin typeface="Cambria Math" panose="02040503050406030204" pitchFamily="18" charset="0"/>
                          </a:rPr>
                        </m:ctrlPr>
                      </m:sSubPr>
                      <m:e>
                        <m:r>
                          <a:rPr lang="th-TH" sz="2000" i="1">
                            <a:latin typeface="Cambria Math" panose="02040503050406030204" pitchFamily="18" charset="0"/>
                          </a:rPr>
                          <m:t>𝐶</m:t>
                        </m:r>
                      </m:e>
                      <m:sub>
                        <m:sSub>
                          <m:sSubPr>
                            <m:ctrlPr>
                              <a:rPr lang="th-TH" sz="2000" i="1">
                                <a:solidFill>
                                  <a:srgbClr val="836967"/>
                                </a:solidFill>
                                <a:latin typeface="Cambria Math" panose="02040503050406030204" pitchFamily="18" charset="0"/>
                              </a:rPr>
                            </m:ctrlPr>
                          </m:sSubPr>
                          <m:e>
                            <m:r>
                              <a:rPr lang="th-TH" sz="2000" i="1">
                                <a:latin typeface="Cambria Math" panose="02040503050406030204" pitchFamily="18" charset="0"/>
                              </a:rPr>
                              <m:t>𝑚</m:t>
                            </m:r>
                          </m:e>
                          <m:sub>
                            <m:r>
                              <a:rPr lang="th-TH" sz="2000" i="1">
                                <a:latin typeface="Cambria Math" panose="02040503050406030204" pitchFamily="18" charset="0"/>
                              </a:rPr>
                              <m:t>𝑖</m:t>
                            </m:r>
                          </m:sub>
                        </m:sSub>
                      </m:sub>
                    </m:sSub>
                    <m:sSub>
                      <m:sSubPr>
                        <m:ctrlPr>
                          <a:rPr lang="th-TH" sz="2000" i="1">
                            <a:solidFill>
                              <a:srgbClr val="836967"/>
                            </a:solidFill>
                            <a:latin typeface="Cambria Math" panose="02040503050406030204" pitchFamily="18" charset="0"/>
                          </a:rPr>
                        </m:ctrlPr>
                      </m:sSubPr>
                      <m:e>
                        <m:r>
                          <a:rPr lang="th-TH" sz="2000" i="1">
                            <a:latin typeface="Cambria Math" panose="02040503050406030204" pitchFamily="18" charset="0"/>
                          </a:rPr>
                          <m:t>𝑞</m:t>
                        </m:r>
                      </m:e>
                      <m:sub>
                        <m:r>
                          <a:rPr lang="th-TH" sz="2000" i="1">
                            <a:latin typeface="Cambria Math" panose="02040503050406030204" pitchFamily="18" charset="0"/>
                          </a:rPr>
                          <m:t>𝑖</m:t>
                        </m:r>
                      </m:sub>
                    </m:sSub>
                    <m:r>
                      <a:rPr lang="en-US" sz="2000" b="0" i="1" smtClean="0">
                        <a:latin typeface="Cambria Math" panose="02040503050406030204" pitchFamily="18" charset="0"/>
                        <a:ea typeface="Cambria Math" panose="02040503050406030204" pitchFamily="18" charset="0"/>
                      </a:rPr>
                      <m:t>)</m:t>
                    </m:r>
                  </m:oMath>
                </a14:m>
                <a:endParaRPr lang="th-TH" sz="2000" dirty="0"/>
              </a:p>
            </p:txBody>
          </p:sp>
        </mc:Choice>
        <mc:Fallback xmlns="">
          <p:sp>
            <p:nvSpPr>
              <p:cNvPr id="8" name="TextBox 7">
                <a:extLst>
                  <a:ext uri="{FF2B5EF4-FFF2-40B4-BE49-F238E27FC236}">
                    <a16:creationId xmlns:a16="http://schemas.microsoft.com/office/drawing/2014/main" id="{EEEA6188-C31B-F2CA-08CC-962061D85AD9}"/>
                  </a:ext>
                </a:extLst>
              </p:cNvPr>
              <p:cNvSpPr txBox="1">
                <a:spLocks noRot="1" noChangeAspect="1" noMove="1" noResize="1" noEditPoints="1" noAdjustHandles="1" noChangeArrowheads="1" noChangeShapeType="1" noTextEdit="1"/>
              </p:cNvSpPr>
              <p:nvPr/>
            </p:nvSpPr>
            <p:spPr>
              <a:xfrm>
                <a:off x="6892014" y="4867844"/>
                <a:ext cx="4398422" cy="445891"/>
              </a:xfrm>
              <a:prstGeom prst="rect">
                <a:avLst/>
              </a:prstGeom>
              <a:blipFill>
                <a:blip r:embed="rId10"/>
                <a:stretch>
                  <a:fillRect t="-4110" b="-17808"/>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0A09E28-1776-D9DF-55B4-E837FE38334B}"/>
                  </a:ext>
                </a:extLst>
              </p:cNvPr>
              <p:cNvSpPr txBox="1"/>
              <p:nvPr/>
            </p:nvSpPr>
            <p:spPr>
              <a:xfrm>
                <a:off x="5559046" y="6111093"/>
                <a:ext cx="5299168" cy="400110"/>
              </a:xfrm>
              <a:prstGeom prst="rect">
                <a:avLst/>
              </a:prstGeom>
              <a:noFill/>
            </p:spPr>
            <p:txBody>
              <a:bodyPr wrap="square" rtlCol="0">
                <a:spAutoFit/>
              </a:bodyPr>
              <a:lstStyle/>
              <a:p>
                <a:pPr algn="r"/>
                <a14:m>
                  <m:oMath xmlns:m="http://schemas.openxmlformats.org/officeDocument/2006/math">
                    <m:r>
                      <a:rPr lang="en-US" sz="2000" b="0" i="1" smtClean="0">
                        <a:latin typeface="Cambria Math" panose="02040503050406030204" pitchFamily="18" charset="0"/>
                        <a:ea typeface="Cambria Math" panose="02040503050406030204" pitchFamily="18" charset="0"/>
                      </a:rPr>
                      <m:t>𝛼</m:t>
                    </m:r>
                    <m:r>
                      <a:rPr lang="en-US" sz="2000" b="0" i="1" smtClean="0">
                        <a:latin typeface="Cambria Math" panose="02040503050406030204" pitchFamily="18" charset="0"/>
                        <a:ea typeface="Cambria Math" panose="02040503050406030204" pitchFamily="18" charset="0"/>
                      </a:rPr>
                      <m:t> </m:t>
                    </m:r>
                  </m:oMath>
                </a14:m>
                <a:r>
                  <a:rPr lang="en-US" sz="2000" dirty="0"/>
                  <a:t>is a model learning rate</a:t>
                </a:r>
                <a:endParaRPr lang="th-TH" sz="2000" dirty="0"/>
              </a:p>
            </p:txBody>
          </p:sp>
        </mc:Choice>
        <mc:Fallback xmlns="">
          <p:sp>
            <p:nvSpPr>
              <p:cNvPr id="7" name="TextBox 6">
                <a:extLst>
                  <a:ext uri="{FF2B5EF4-FFF2-40B4-BE49-F238E27FC236}">
                    <a16:creationId xmlns:a16="http://schemas.microsoft.com/office/drawing/2014/main" id="{50A09E28-1776-D9DF-55B4-E837FE38334B}"/>
                  </a:ext>
                </a:extLst>
              </p:cNvPr>
              <p:cNvSpPr txBox="1">
                <a:spLocks noRot="1" noChangeAspect="1" noMove="1" noResize="1" noEditPoints="1" noAdjustHandles="1" noChangeArrowheads="1" noChangeShapeType="1" noTextEdit="1"/>
              </p:cNvSpPr>
              <p:nvPr/>
            </p:nvSpPr>
            <p:spPr>
              <a:xfrm>
                <a:off x="5559046" y="6111093"/>
                <a:ext cx="5299168" cy="400110"/>
              </a:xfrm>
              <a:prstGeom prst="rect">
                <a:avLst/>
              </a:prstGeom>
              <a:blipFill>
                <a:blip r:embed="rId11"/>
                <a:stretch>
                  <a:fillRect t="-7576" r="-2417" b="-25758"/>
                </a:stretch>
              </a:blipFill>
            </p:spPr>
            <p:txBody>
              <a:bodyPr/>
              <a:lstStyle/>
              <a:p>
                <a:r>
                  <a:rPr lang="th-TH">
                    <a:noFill/>
                  </a:rPr>
                  <a:t> </a:t>
                </a:r>
              </a:p>
            </p:txBody>
          </p:sp>
        </mc:Fallback>
      </mc:AlternateContent>
    </p:spTree>
    <p:extLst>
      <p:ext uri="{BB962C8B-B14F-4D97-AF65-F5344CB8AC3E}">
        <p14:creationId xmlns:p14="http://schemas.microsoft.com/office/powerpoint/2010/main" val="3077820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6E66DD97-8150-39AA-776D-C790E7FF36B6}"/>
              </a:ext>
            </a:extLst>
          </p:cNvPr>
          <p:cNvSpPr>
            <a:spLocks noGrp="1"/>
          </p:cNvSpPr>
          <p:nvPr>
            <p:ph type="title"/>
          </p:nvPr>
        </p:nvSpPr>
        <p:spPr/>
        <p:txBody>
          <a:bodyPr/>
          <a:lstStyle/>
          <a:p>
            <a:r>
              <a:rPr lang="en-US" dirty="0"/>
              <a:t>5. Experimental Result</a:t>
            </a:r>
            <a:endParaRPr lang="th-TH" dirty="0"/>
          </a:p>
        </p:txBody>
      </p:sp>
      <p:sp>
        <p:nvSpPr>
          <p:cNvPr id="3" name="ตัวแทนเนื้อหา 2">
            <a:extLst>
              <a:ext uri="{FF2B5EF4-FFF2-40B4-BE49-F238E27FC236}">
                <a16:creationId xmlns:a16="http://schemas.microsoft.com/office/drawing/2014/main" id="{94383233-8229-609B-F49A-2693FAA54442}"/>
              </a:ext>
            </a:extLst>
          </p:cNvPr>
          <p:cNvSpPr>
            <a:spLocks noGrp="1"/>
          </p:cNvSpPr>
          <p:nvPr>
            <p:ph idx="1"/>
          </p:nvPr>
        </p:nvSpPr>
        <p:spPr/>
        <p:txBody>
          <a:bodyPr/>
          <a:lstStyle/>
          <a:p>
            <a:r>
              <a:rPr lang="en-US" dirty="0"/>
              <a:t>Experimented with Python 3.10.6</a:t>
            </a:r>
          </a:p>
          <a:p>
            <a:r>
              <a:rPr lang="en-US" dirty="0"/>
              <a:t>Train a model with 70% of simulated datasets and test them with the rest 30%</a:t>
            </a:r>
            <a:endParaRPr lang="th-TH" dirty="0"/>
          </a:p>
          <a:p>
            <a:r>
              <a:rPr lang="en-US" dirty="0"/>
              <a:t>Measure the error in </a:t>
            </a:r>
          </a:p>
          <a:p>
            <a:pPr lvl="1"/>
            <a:r>
              <a:rPr lang="en-US" dirty="0"/>
              <a:t>Mean Square Error (MSE) </a:t>
            </a:r>
          </a:p>
          <a:p>
            <a:pPr lvl="1"/>
            <a:r>
              <a:rPr lang="en-US" dirty="0"/>
              <a:t>Root Mean Square Percent Error (RMSPE)</a:t>
            </a:r>
          </a:p>
        </p:txBody>
      </p:sp>
      <p:sp>
        <p:nvSpPr>
          <p:cNvPr id="4" name="ตัวแทนหมายเลขสไลด์ 3">
            <a:extLst>
              <a:ext uri="{FF2B5EF4-FFF2-40B4-BE49-F238E27FC236}">
                <a16:creationId xmlns:a16="http://schemas.microsoft.com/office/drawing/2014/main" id="{276146C0-E083-4BBE-C804-6DD2A500BDF1}"/>
              </a:ext>
            </a:extLst>
          </p:cNvPr>
          <p:cNvSpPr>
            <a:spLocks noGrp="1"/>
          </p:cNvSpPr>
          <p:nvPr>
            <p:ph type="sldNum" sz="quarter" idx="12"/>
          </p:nvPr>
        </p:nvSpPr>
        <p:spPr/>
        <p:txBody>
          <a:bodyPr/>
          <a:lstStyle/>
          <a:p>
            <a:fld id="{19F4AC4A-7F96-4DE7-ACD4-4560B36C61BE}" type="slidenum">
              <a:rPr lang="th-TH" smtClean="0"/>
              <a:pPr/>
              <a:t>13</a:t>
            </a:fld>
            <a:endParaRPr lang="th-TH"/>
          </a:p>
        </p:txBody>
      </p:sp>
    </p:spTree>
    <p:extLst>
      <p:ext uri="{BB962C8B-B14F-4D97-AF65-F5344CB8AC3E}">
        <p14:creationId xmlns:p14="http://schemas.microsoft.com/office/powerpoint/2010/main" val="3202361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CFAF-8FEA-D7ED-ED69-4746FEA7DCFF}"/>
              </a:ext>
            </a:extLst>
          </p:cNvPr>
          <p:cNvSpPr>
            <a:spLocks noGrp="1"/>
          </p:cNvSpPr>
          <p:nvPr>
            <p:ph type="title"/>
          </p:nvPr>
        </p:nvSpPr>
        <p:spPr/>
        <p:txBody>
          <a:bodyPr/>
          <a:lstStyle/>
          <a:p>
            <a:r>
              <a:rPr lang="en-US" dirty="0"/>
              <a:t>5.1 Datasets</a:t>
            </a:r>
            <a:endParaRPr lang="th-TH" dirty="0"/>
          </a:p>
        </p:txBody>
      </p:sp>
      <p:sp>
        <p:nvSpPr>
          <p:cNvPr id="3" name="Content Placeholder 2">
            <a:extLst>
              <a:ext uri="{FF2B5EF4-FFF2-40B4-BE49-F238E27FC236}">
                <a16:creationId xmlns:a16="http://schemas.microsoft.com/office/drawing/2014/main" id="{26B6AA16-4D96-BF4E-EAD9-5AC3EF8DF39E}"/>
              </a:ext>
            </a:extLst>
          </p:cNvPr>
          <p:cNvSpPr>
            <a:spLocks noGrp="1"/>
          </p:cNvSpPr>
          <p:nvPr>
            <p:ph idx="1"/>
          </p:nvPr>
        </p:nvSpPr>
        <p:spPr>
          <a:xfrm>
            <a:off x="838200" y="1497820"/>
            <a:ext cx="11049000" cy="1202247"/>
          </a:xfrm>
        </p:spPr>
        <p:txBody>
          <a:bodyPr>
            <a:normAutofit/>
          </a:bodyPr>
          <a:lstStyle/>
          <a:p>
            <a:r>
              <a:rPr lang="en-US" dirty="0"/>
              <a:t>Simulate 2 datasets with different complexity levels</a:t>
            </a:r>
          </a:p>
          <a:p>
            <a:r>
              <a:rPr lang="en-US" dirty="0"/>
              <a:t>Actual cost in Dataset 1: 32.03 – 48.98, Dataset 2: 20.05 – 97.94 THB </a:t>
            </a:r>
            <a:endParaRPr lang="th-TH" dirty="0"/>
          </a:p>
        </p:txBody>
      </p:sp>
      <p:sp>
        <p:nvSpPr>
          <p:cNvPr id="4" name="Slide Number Placeholder 3">
            <a:extLst>
              <a:ext uri="{FF2B5EF4-FFF2-40B4-BE49-F238E27FC236}">
                <a16:creationId xmlns:a16="http://schemas.microsoft.com/office/drawing/2014/main" id="{92EC8C8E-4F6C-E907-96FE-5C7803DA73DC}"/>
              </a:ext>
            </a:extLst>
          </p:cNvPr>
          <p:cNvSpPr>
            <a:spLocks noGrp="1"/>
          </p:cNvSpPr>
          <p:nvPr>
            <p:ph type="sldNum" sz="quarter" idx="12"/>
          </p:nvPr>
        </p:nvSpPr>
        <p:spPr>
          <a:xfrm>
            <a:off x="8731162" y="6097966"/>
            <a:ext cx="2743200" cy="519254"/>
          </a:xfrm>
        </p:spPr>
        <p:txBody>
          <a:bodyPr/>
          <a:lstStyle/>
          <a:p>
            <a:fld id="{19F4AC4A-7F96-4DE7-ACD4-4560B36C61BE}" type="slidenum">
              <a:rPr lang="th-TH" smtClean="0"/>
              <a:pPr/>
              <a:t>14</a:t>
            </a:fld>
            <a:endParaRPr lang="th-TH"/>
          </a:p>
        </p:txBody>
      </p:sp>
      <p:graphicFrame>
        <p:nvGraphicFramePr>
          <p:cNvPr id="6" name="Table 5">
            <a:extLst>
              <a:ext uri="{FF2B5EF4-FFF2-40B4-BE49-F238E27FC236}">
                <a16:creationId xmlns:a16="http://schemas.microsoft.com/office/drawing/2014/main" id="{7ABC0AF4-B51A-F9EF-C992-311DBDB1225D}"/>
              </a:ext>
            </a:extLst>
          </p:cNvPr>
          <p:cNvGraphicFramePr>
            <a:graphicFrameLocks noGrp="1"/>
          </p:cNvGraphicFramePr>
          <p:nvPr>
            <p:extLst>
              <p:ext uri="{D42A27DB-BD31-4B8C-83A1-F6EECF244321}">
                <p14:modId xmlns:p14="http://schemas.microsoft.com/office/powerpoint/2010/main" val="3474616218"/>
              </p:ext>
            </p:extLst>
          </p:nvPr>
        </p:nvGraphicFramePr>
        <p:xfrm>
          <a:off x="1206656" y="2605883"/>
          <a:ext cx="9424398" cy="2927968"/>
        </p:xfrm>
        <a:graphic>
          <a:graphicData uri="http://schemas.openxmlformats.org/drawingml/2006/table">
            <a:tbl>
              <a:tblPr firstRow="1" bandRow="1">
                <a:tableStyleId>{5C22544A-7EE6-4342-B048-85BDC9FD1C3A}</a:tableStyleId>
              </a:tblPr>
              <a:tblGrid>
                <a:gridCol w="2110000">
                  <a:extLst>
                    <a:ext uri="{9D8B030D-6E8A-4147-A177-3AD203B41FA5}">
                      <a16:colId xmlns:a16="http://schemas.microsoft.com/office/drawing/2014/main" val="1222803745"/>
                    </a:ext>
                  </a:extLst>
                </a:gridCol>
                <a:gridCol w="1124855">
                  <a:extLst>
                    <a:ext uri="{9D8B030D-6E8A-4147-A177-3AD203B41FA5}">
                      <a16:colId xmlns:a16="http://schemas.microsoft.com/office/drawing/2014/main" val="1897510645"/>
                    </a:ext>
                  </a:extLst>
                </a:gridCol>
                <a:gridCol w="1215495">
                  <a:extLst>
                    <a:ext uri="{9D8B030D-6E8A-4147-A177-3AD203B41FA5}">
                      <a16:colId xmlns:a16="http://schemas.microsoft.com/office/drawing/2014/main" val="387239290"/>
                    </a:ext>
                  </a:extLst>
                </a:gridCol>
                <a:gridCol w="1215495">
                  <a:extLst>
                    <a:ext uri="{9D8B030D-6E8A-4147-A177-3AD203B41FA5}">
                      <a16:colId xmlns:a16="http://schemas.microsoft.com/office/drawing/2014/main" val="893307413"/>
                    </a:ext>
                  </a:extLst>
                </a:gridCol>
                <a:gridCol w="1309961">
                  <a:extLst>
                    <a:ext uri="{9D8B030D-6E8A-4147-A177-3AD203B41FA5}">
                      <a16:colId xmlns:a16="http://schemas.microsoft.com/office/drawing/2014/main" val="638010373"/>
                    </a:ext>
                  </a:extLst>
                </a:gridCol>
                <a:gridCol w="1224296">
                  <a:extLst>
                    <a:ext uri="{9D8B030D-6E8A-4147-A177-3AD203B41FA5}">
                      <a16:colId xmlns:a16="http://schemas.microsoft.com/office/drawing/2014/main" val="3204294315"/>
                    </a:ext>
                  </a:extLst>
                </a:gridCol>
                <a:gridCol w="1224296">
                  <a:extLst>
                    <a:ext uri="{9D8B030D-6E8A-4147-A177-3AD203B41FA5}">
                      <a16:colId xmlns:a16="http://schemas.microsoft.com/office/drawing/2014/main" val="2650100237"/>
                    </a:ext>
                  </a:extLst>
                </a:gridCol>
              </a:tblGrid>
              <a:tr h="334008">
                <a:tc rowSpan="2">
                  <a:txBody>
                    <a:bodyPr/>
                    <a:lstStyle/>
                    <a:p>
                      <a:pPr algn="ctr"/>
                      <a:r>
                        <a:rPr lang="en-US" sz="1600" b="0" dirty="0"/>
                        <a:t>Data</a:t>
                      </a:r>
                      <a:endParaRPr lang="th-TH" sz="1600" b="0" dirty="0"/>
                    </a:p>
                  </a:txBody>
                  <a:tcPr anchor="ctr"/>
                </a:tc>
                <a:tc gridSpan="3">
                  <a:txBody>
                    <a:bodyPr/>
                    <a:lstStyle/>
                    <a:p>
                      <a:pPr algn="ctr"/>
                      <a:r>
                        <a:rPr lang="en-US" sz="1600" b="0" dirty="0"/>
                        <a:t>Dataset 1</a:t>
                      </a:r>
                      <a:endParaRPr lang="th-TH" sz="1600" b="0" dirty="0"/>
                    </a:p>
                  </a:txBody>
                  <a:tcPr/>
                </a:tc>
                <a:tc hMerge="1">
                  <a:txBody>
                    <a:bodyPr/>
                    <a:lstStyle/>
                    <a:p>
                      <a:pPr algn="ctr"/>
                      <a:endParaRPr lang="th-TH" sz="1600" b="0" dirty="0"/>
                    </a:p>
                  </a:txBody>
                  <a:tcPr/>
                </a:tc>
                <a:tc hMerge="1">
                  <a:txBody>
                    <a:bodyPr/>
                    <a:lstStyle/>
                    <a:p>
                      <a:pPr algn="ctr"/>
                      <a:endParaRPr lang="th-TH" sz="1600" b="0" dirty="0"/>
                    </a:p>
                  </a:txBody>
                  <a:tcPr/>
                </a:tc>
                <a:tc gridSpan="3">
                  <a:txBody>
                    <a:bodyPr/>
                    <a:lstStyle/>
                    <a:p>
                      <a:pPr algn="ctr"/>
                      <a:r>
                        <a:rPr lang="en-US" sz="1600" b="0" dirty="0"/>
                        <a:t>Dataset 2</a:t>
                      </a:r>
                      <a:endParaRPr lang="th-TH" sz="1600" b="0" dirty="0"/>
                    </a:p>
                  </a:txBody>
                  <a:tcPr/>
                </a:tc>
                <a:tc hMerge="1">
                  <a:txBody>
                    <a:bodyPr/>
                    <a:lstStyle/>
                    <a:p>
                      <a:pPr algn="ctr"/>
                      <a:endParaRPr lang="th-TH" sz="1600" b="0" dirty="0"/>
                    </a:p>
                  </a:txBody>
                  <a:tcPr/>
                </a:tc>
                <a:tc hMerge="1">
                  <a:txBody>
                    <a:bodyPr/>
                    <a:lstStyle/>
                    <a:p>
                      <a:pPr algn="ctr"/>
                      <a:endParaRPr lang="th-TH" sz="1600" b="0" dirty="0"/>
                    </a:p>
                  </a:txBody>
                  <a:tcPr/>
                </a:tc>
                <a:extLst>
                  <a:ext uri="{0D108BD9-81ED-4DB2-BD59-A6C34878D82A}">
                    <a16:rowId xmlns:a16="http://schemas.microsoft.com/office/drawing/2014/main" val="330142954"/>
                  </a:ext>
                </a:extLst>
              </a:tr>
              <a:tr h="324086">
                <a:tc vMerge="1">
                  <a:txBody>
                    <a:bodyPr/>
                    <a:lstStyle/>
                    <a:p>
                      <a:endParaRPr lang="th-TH" sz="1800" b="0" dirty="0">
                        <a:latin typeface="+mn-lt"/>
                      </a:endParaRPr>
                    </a:p>
                  </a:txBody>
                  <a:tcPr/>
                </a:tc>
                <a:tc>
                  <a:txBody>
                    <a:bodyPr/>
                    <a:lstStyle/>
                    <a:p>
                      <a:pPr algn="ctr"/>
                      <a:r>
                        <a:rPr lang="en-US" sz="1400" b="0" dirty="0">
                          <a:latin typeface="+mn-lt"/>
                        </a:rPr>
                        <a:t>Amount</a:t>
                      </a:r>
                      <a:endParaRPr lang="th-TH" sz="1400" b="0" dirty="0">
                        <a:latin typeface="+mn-lt"/>
                      </a:endParaRPr>
                    </a:p>
                  </a:txBody>
                  <a:tcPr/>
                </a:tc>
                <a:tc>
                  <a:txBody>
                    <a:bodyPr/>
                    <a:lstStyle/>
                    <a:p>
                      <a:pPr algn="ctr"/>
                      <a:r>
                        <a:rPr lang="en-US" sz="1400" b="0" dirty="0">
                          <a:latin typeface="+mn-lt"/>
                        </a:rPr>
                        <a:t>Mean</a:t>
                      </a:r>
                      <a:endParaRPr lang="th-TH" sz="1400" b="0" dirty="0">
                        <a:latin typeface="+mn-lt"/>
                      </a:endParaRPr>
                    </a:p>
                  </a:txBody>
                  <a:tcPr/>
                </a:tc>
                <a:tc>
                  <a:txBody>
                    <a:bodyPr/>
                    <a:lstStyle/>
                    <a:p>
                      <a:pPr algn="ctr"/>
                      <a:r>
                        <a:rPr lang="en-US" sz="1400" b="0" dirty="0">
                          <a:latin typeface="+mn-lt"/>
                        </a:rPr>
                        <a:t>S.D.</a:t>
                      </a:r>
                      <a:endParaRPr lang="th-TH" sz="1400" b="0" dirty="0">
                        <a:latin typeface="+mn-lt"/>
                      </a:endParaRPr>
                    </a:p>
                  </a:txBody>
                  <a:tcPr/>
                </a:tc>
                <a:tc>
                  <a:txBody>
                    <a:bodyPr/>
                    <a:lstStyle/>
                    <a:p>
                      <a:pPr algn="ctr"/>
                      <a:r>
                        <a:rPr lang="en-US" sz="1400" b="0" dirty="0">
                          <a:latin typeface="+mn-lt"/>
                        </a:rPr>
                        <a:t>Amount</a:t>
                      </a:r>
                      <a:endParaRPr lang="th-TH" sz="1400" b="0" dirty="0">
                        <a:latin typeface="+mn-lt"/>
                      </a:endParaRPr>
                    </a:p>
                  </a:txBody>
                  <a:tcPr/>
                </a:tc>
                <a:tc>
                  <a:txBody>
                    <a:bodyPr/>
                    <a:lstStyle/>
                    <a:p>
                      <a:pPr algn="ctr"/>
                      <a:r>
                        <a:rPr lang="en-US" sz="1400" b="0" dirty="0">
                          <a:latin typeface="+mn-lt"/>
                        </a:rPr>
                        <a:t>Mean</a:t>
                      </a:r>
                      <a:endParaRPr lang="th-TH" sz="1400" b="0" dirty="0">
                        <a:latin typeface="+mn-lt"/>
                      </a:endParaRPr>
                    </a:p>
                  </a:txBody>
                  <a:tcPr/>
                </a:tc>
                <a:tc>
                  <a:txBody>
                    <a:bodyPr/>
                    <a:lstStyle/>
                    <a:p>
                      <a:pPr algn="ctr"/>
                      <a:r>
                        <a:rPr lang="en-US" sz="1400" b="0" dirty="0">
                          <a:latin typeface="+mn-lt"/>
                        </a:rPr>
                        <a:t>S.D.</a:t>
                      </a:r>
                      <a:endParaRPr lang="th-TH" sz="1400" b="0" dirty="0">
                        <a:latin typeface="+mn-lt"/>
                      </a:endParaRPr>
                    </a:p>
                  </a:txBody>
                  <a:tcPr/>
                </a:tc>
                <a:extLst>
                  <a:ext uri="{0D108BD9-81ED-4DB2-BD59-A6C34878D82A}">
                    <a16:rowId xmlns:a16="http://schemas.microsoft.com/office/drawing/2014/main" val="3670418384"/>
                  </a:ext>
                </a:extLst>
              </a:tr>
              <a:tr h="324086">
                <a:tc>
                  <a:txBody>
                    <a:bodyPr/>
                    <a:lstStyle/>
                    <a:p>
                      <a:pPr indent="144145" algn="l" hangingPunct="0">
                        <a:lnSpc>
                          <a:spcPts val="1200"/>
                        </a:lnSpc>
                      </a:pPr>
                      <a:r>
                        <a:rPr lang="en-US" sz="1400" dirty="0">
                          <a:effectLst/>
                          <a:latin typeface="+mn-lt"/>
                          <a:ea typeface="Times New Roman" panose="02020603050405020304" pitchFamily="18" charset="0"/>
                        </a:rPr>
                        <a:t>Duration (Min)</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2,000.00</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4.48</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1.76</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2,000.00</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5.99</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3.34</a:t>
                      </a:r>
                    </a:p>
                  </a:txBody>
                  <a:tcPr marL="68580" marR="68580" marT="0" marB="0" anchor="ctr"/>
                </a:tc>
                <a:extLst>
                  <a:ext uri="{0D108BD9-81ED-4DB2-BD59-A6C34878D82A}">
                    <a16:rowId xmlns:a16="http://schemas.microsoft.com/office/drawing/2014/main" val="3377923316"/>
                  </a:ext>
                </a:extLst>
              </a:tr>
              <a:tr h="324086">
                <a:tc>
                  <a:txBody>
                    <a:bodyPr/>
                    <a:lstStyle/>
                    <a:p>
                      <a:pPr indent="144145" algn="l" hangingPunct="0">
                        <a:lnSpc>
                          <a:spcPts val="1200"/>
                        </a:lnSpc>
                      </a:pPr>
                      <a:r>
                        <a:rPr lang="en-US" sz="1400" dirty="0">
                          <a:effectLst/>
                          <a:latin typeface="+mn-lt"/>
                          <a:ea typeface="Times New Roman" panose="02020603050405020304" pitchFamily="18" charset="0"/>
                        </a:rPr>
                        <a:t>Actual Cost (THB)</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2,000.00</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40.55</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4.97</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2,000.00</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51.83</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19.56</a:t>
                      </a:r>
                    </a:p>
                  </a:txBody>
                  <a:tcPr marL="68580" marR="68580" marT="0" marB="0" anchor="ctr"/>
                </a:tc>
                <a:extLst>
                  <a:ext uri="{0D108BD9-81ED-4DB2-BD59-A6C34878D82A}">
                    <a16:rowId xmlns:a16="http://schemas.microsoft.com/office/drawing/2014/main" val="4113885506"/>
                  </a:ext>
                </a:extLst>
              </a:tr>
              <a:tr h="324086">
                <a:tc>
                  <a:txBody>
                    <a:bodyPr/>
                    <a:lstStyle/>
                    <a:p>
                      <a:pPr indent="144145" algn="l" hangingPunct="0">
                        <a:lnSpc>
                          <a:spcPts val="1200"/>
                        </a:lnSpc>
                      </a:pPr>
                      <a:r>
                        <a:rPr lang="en-US" sz="1400" dirty="0">
                          <a:effectLst/>
                          <a:latin typeface="+mn-lt"/>
                          <a:ea typeface="Times New Roman" panose="02020603050405020304" pitchFamily="18" charset="0"/>
                        </a:rPr>
                        <a:t>Material Amount (THB)</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14,007.00</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25.56</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47.32</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13,026.00</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81.08</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115.29</a:t>
                      </a:r>
                    </a:p>
                  </a:txBody>
                  <a:tcPr marL="68580" marR="68580" marT="0" marB="0" anchor="ctr"/>
                </a:tc>
                <a:extLst>
                  <a:ext uri="{0D108BD9-81ED-4DB2-BD59-A6C34878D82A}">
                    <a16:rowId xmlns:a16="http://schemas.microsoft.com/office/drawing/2014/main" val="2165483661"/>
                  </a:ext>
                </a:extLst>
              </a:tr>
              <a:tr h="324086">
                <a:tc>
                  <a:txBody>
                    <a:bodyPr/>
                    <a:lstStyle/>
                    <a:p>
                      <a:pPr indent="144145" algn="l" hangingPunct="0">
                        <a:lnSpc>
                          <a:spcPts val="1200"/>
                        </a:lnSpc>
                      </a:pPr>
                      <a:r>
                        <a:rPr lang="en-US" sz="1400" dirty="0">
                          <a:effectLst/>
                          <a:latin typeface="+mn-lt"/>
                          <a:ea typeface="Times New Roman" panose="02020603050405020304" pitchFamily="18" charset="0"/>
                        </a:rPr>
                        <a:t>Material Cost  (THB)</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14,007.00</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0.57</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0.39</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13,026.00</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0.65</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0.46</a:t>
                      </a:r>
                    </a:p>
                  </a:txBody>
                  <a:tcPr marL="68580" marR="68580" marT="0" marB="0" anchor="ctr"/>
                </a:tc>
                <a:extLst>
                  <a:ext uri="{0D108BD9-81ED-4DB2-BD59-A6C34878D82A}">
                    <a16:rowId xmlns:a16="http://schemas.microsoft.com/office/drawing/2014/main" val="792983323"/>
                  </a:ext>
                </a:extLst>
              </a:tr>
              <a:tr h="324086">
                <a:tc>
                  <a:txBody>
                    <a:bodyPr/>
                    <a:lstStyle/>
                    <a:p>
                      <a:pPr indent="144145" algn="l" hangingPunct="0">
                        <a:lnSpc>
                          <a:spcPts val="1200"/>
                        </a:lnSpc>
                      </a:pPr>
                      <a:r>
                        <a:rPr lang="en-US" sz="1400" dirty="0">
                          <a:effectLst/>
                          <a:latin typeface="+mn-lt"/>
                          <a:ea typeface="Times New Roman" panose="02020603050405020304" pitchFamily="18" charset="0"/>
                        </a:rPr>
                        <a:t>Daily Labor Cost (THB)</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2,678.00</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424.78</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25.00</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1,762.00</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404.06</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126.57</a:t>
                      </a:r>
                    </a:p>
                  </a:txBody>
                  <a:tcPr marL="68580" marR="68580" marT="0" marB="0" anchor="ctr"/>
                </a:tc>
                <a:extLst>
                  <a:ext uri="{0D108BD9-81ED-4DB2-BD59-A6C34878D82A}">
                    <a16:rowId xmlns:a16="http://schemas.microsoft.com/office/drawing/2014/main" val="570577361"/>
                  </a:ext>
                </a:extLst>
              </a:tr>
              <a:tr h="324086">
                <a:tc>
                  <a:txBody>
                    <a:bodyPr/>
                    <a:lstStyle/>
                    <a:p>
                      <a:pPr indent="144145" algn="l" hangingPunct="0">
                        <a:lnSpc>
                          <a:spcPts val="1200"/>
                        </a:lnSpc>
                      </a:pPr>
                      <a:r>
                        <a:rPr lang="en-US" sz="1100" dirty="0">
                          <a:effectLst/>
                          <a:latin typeface="+mn-lt"/>
                          <a:ea typeface="Times New Roman" panose="02020603050405020304" pitchFamily="18" charset="0"/>
                        </a:rPr>
                        <a:t>Monthly Labor  Cost (THB)</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1,336.00</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12,000.00</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0.00</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2,256.00</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27,135.74</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12,554.15</a:t>
                      </a:r>
                    </a:p>
                  </a:txBody>
                  <a:tcPr marL="68580" marR="68580" marT="0" marB="0" anchor="ctr"/>
                </a:tc>
                <a:extLst>
                  <a:ext uri="{0D108BD9-81ED-4DB2-BD59-A6C34878D82A}">
                    <a16:rowId xmlns:a16="http://schemas.microsoft.com/office/drawing/2014/main" val="3298850577"/>
                  </a:ext>
                </a:extLst>
              </a:tr>
              <a:tr h="324086">
                <a:tc>
                  <a:txBody>
                    <a:bodyPr/>
                    <a:lstStyle/>
                    <a:p>
                      <a:pPr indent="144145" algn="l" hangingPunct="0">
                        <a:lnSpc>
                          <a:spcPts val="1200"/>
                        </a:lnSpc>
                      </a:pPr>
                      <a:r>
                        <a:rPr lang="en-US" sz="1400" dirty="0">
                          <a:effectLst/>
                          <a:latin typeface="+mn-lt"/>
                          <a:ea typeface="Times New Roman" panose="02020603050405020304" pitchFamily="18" charset="0"/>
                        </a:rPr>
                        <a:t>Capital Cost (THB)</a:t>
                      </a:r>
                    </a:p>
                  </a:txBody>
                  <a:tcPr marL="68580" marR="68580" marT="0" marB="0" anchor="ctr"/>
                </a:tc>
                <a:tc>
                  <a:txBody>
                    <a:bodyPr/>
                    <a:lstStyle/>
                    <a:p>
                      <a:pPr indent="144145" algn="r" hangingPunct="0">
                        <a:lnSpc>
                          <a:spcPts val="1200"/>
                        </a:lnSpc>
                      </a:pPr>
                      <a:r>
                        <a:rPr lang="en-US" sz="1400" b="0">
                          <a:effectLst/>
                          <a:latin typeface="+mn-lt"/>
                          <a:ea typeface="Times New Roman" panose="02020603050405020304" pitchFamily="18" charset="0"/>
                        </a:rPr>
                        <a:t>1,025.00</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10,590.00</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0.00</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529.00</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5,238.85</a:t>
                      </a:r>
                    </a:p>
                  </a:txBody>
                  <a:tcPr marL="68580" marR="68580" marT="0" marB="0" anchor="ctr"/>
                </a:tc>
                <a:tc>
                  <a:txBody>
                    <a:bodyPr/>
                    <a:lstStyle/>
                    <a:p>
                      <a:pPr indent="144145" algn="r" hangingPunct="0">
                        <a:lnSpc>
                          <a:spcPts val="1200"/>
                        </a:lnSpc>
                      </a:pPr>
                      <a:r>
                        <a:rPr lang="en-US" sz="1400" b="0" dirty="0">
                          <a:effectLst/>
                          <a:latin typeface="+mn-lt"/>
                          <a:ea typeface="Times New Roman" panose="02020603050405020304" pitchFamily="18" charset="0"/>
                        </a:rPr>
                        <a:t>3,047.42</a:t>
                      </a:r>
                    </a:p>
                  </a:txBody>
                  <a:tcPr marL="68580" marR="68580" marT="0" marB="0" anchor="ctr"/>
                </a:tc>
                <a:extLst>
                  <a:ext uri="{0D108BD9-81ED-4DB2-BD59-A6C34878D82A}">
                    <a16:rowId xmlns:a16="http://schemas.microsoft.com/office/drawing/2014/main" val="1950900860"/>
                  </a:ext>
                </a:extLst>
              </a:tr>
            </a:tbl>
          </a:graphicData>
        </a:graphic>
      </p:graphicFrame>
    </p:spTree>
    <p:extLst>
      <p:ext uri="{BB962C8B-B14F-4D97-AF65-F5344CB8AC3E}">
        <p14:creationId xmlns:p14="http://schemas.microsoft.com/office/powerpoint/2010/main" val="280961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D6AF6-152B-88C8-EA10-848D69196A45}"/>
              </a:ext>
            </a:extLst>
          </p:cNvPr>
          <p:cNvSpPr>
            <a:spLocks noGrp="1"/>
          </p:cNvSpPr>
          <p:nvPr>
            <p:ph type="title"/>
          </p:nvPr>
        </p:nvSpPr>
        <p:spPr/>
        <p:txBody>
          <a:bodyPr/>
          <a:lstStyle/>
          <a:p>
            <a:r>
              <a:rPr lang="en-US" dirty="0"/>
              <a:t>5.2 Result</a:t>
            </a:r>
            <a:endParaRPr lang="th-TH" dirty="0"/>
          </a:p>
        </p:txBody>
      </p:sp>
      <p:sp>
        <p:nvSpPr>
          <p:cNvPr id="3" name="Content Placeholder 2">
            <a:extLst>
              <a:ext uri="{FF2B5EF4-FFF2-40B4-BE49-F238E27FC236}">
                <a16:creationId xmlns:a16="http://schemas.microsoft.com/office/drawing/2014/main" id="{7496BF6D-1B40-0C22-48EC-AC3F7AB3A6E6}"/>
              </a:ext>
            </a:extLst>
          </p:cNvPr>
          <p:cNvSpPr>
            <a:spLocks noGrp="1"/>
          </p:cNvSpPr>
          <p:nvPr>
            <p:ph idx="1"/>
          </p:nvPr>
        </p:nvSpPr>
        <p:spPr>
          <a:xfrm>
            <a:off x="838200" y="1275173"/>
            <a:ext cx="10515600" cy="1040578"/>
          </a:xfrm>
        </p:spPr>
        <p:txBody>
          <a:bodyPr>
            <a:normAutofit/>
          </a:bodyPr>
          <a:lstStyle/>
          <a:p>
            <a:r>
              <a:rPr lang="en-US" dirty="0"/>
              <a:t>Training and Validation Errors in each Iteration</a:t>
            </a:r>
            <a:endParaRPr lang="th-TH" dirty="0"/>
          </a:p>
        </p:txBody>
      </p:sp>
      <p:sp>
        <p:nvSpPr>
          <p:cNvPr id="4" name="Slide Number Placeholder 3">
            <a:extLst>
              <a:ext uri="{FF2B5EF4-FFF2-40B4-BE49-F238E27FC236}">
                <a16:creationId xmlns:a16="http://schemas.microsoft.com/office/drawing/2014/main" id="{C11F7A03-FDCD-B2B0-E758-47A81392868F}"/>
              </a:ext>
            </a:extLst>
          </p:cNvPr>
          <p:cNvSpPr>
            <a:spLocks noGrp="1"/>
          </p:cNvSpPr>
          <p:nvPr>
            <p:ph type="sldNum" sz="quarter" idx="12"/>
          </p:nvPr>
        </p:nvSpPr>
        <p:spPr/>
        <p:txBody>
          <a:bodyPr/>
          <a:lstStyle/>
          <a:p>
            <a:fld id="{19F4AC4A-7F96-4DE7-ACD4-4560B36C61BE}" type="slidenum">
              <a:rPr lang="th-TH" smtClean="0"/>
              <a:pPr/>
              <a:t>15</a:t>
            </a:fld>
            <a:endParaRPr lang="th-TH" dirty="0"/>
          </a:p>
        </p:txBody>
      </p:sp>
      <p:grpSp>
        <p:nvGrpSpPr>
          <p:cNvPr id="15" name="Group 14">
            <a:extLst>
              <a:ext uri="{FF2B5EF4-FFF2-40B4-BE49-F238E27FC236}">
                <a16:creationId xmlns:a16="http://schemas.microsoft.com/office/drawing/2014/main" id="{B807CBB1-2755-D960-66A5-FDE0471F3F73}"/>
              </a:ext>
            </a:extLst>
          </p:cNvPr>
          <p:cNvGrpSpPr/>
          <p:nvPr/>
        </p:nvGrpSpPr>
        <p:grpSpPr>
          <a:xfrm>
            <a:off x="925028" y="1631554"/>
            <a:ext cx="9656241" cy="4894526"/>
            <a:chOff x="717638" y="1678688"/>
            <a:chExt cx="9656241" cy="4894526"/>
          </a:xfrm>
        </p:grpSpPr>
        <p:grpSp>
          <p:nvGrpSpPr>
            <p:cNvPr id="23" name="Group 22">
              <a:extLst>
                <a:ext uri="{FF2B5EF4-FFF2-40B4-BE49-F238E27FC236}">
                  <a16:creationId xmlns:a16="http://schemas.microsoft.com/office/drawing/2014/main" id="{E7CC4EE7-922E-7879-201A-1AB2EB6D3231}"/>
                </a:ext>
              </a:extLst>
            </p:cNvPr>
            <p:cNvGrpSpPr/>
            <p:nvPr/>
          </p:nvGrpSpPr>
          <p:grpSpPr>
            <a:xfrm>
              <a:off x="2636981" y="1678688"/>
              <a:ext cx="7736898" cy="4419277"/>
              <a:chOff x="1905865" y="1739263"/>
              <a:chExt cx="7839839" cy="4506564"/>
            </a:xfrm>
          </p:grpSpPr>
          <p:pic>
            <p:nvPicPr>
              <p:cNvPr id="13" name="Picture 12" descr="A group of graphs with numbers and numbers&#10;&#10;Description automatically generated">
                <a:extLst>
                  <a:ext uri="{FF2B5EF4-FFF2-40B4-BE49-F238E27FC236}">
                    <a16:creationId xmlns:a16="http://schemas.microsoft.com/office/drawing/2014/main" id="{B585F123-8C5F-1E84-7449-F5C9953DA3EA}"/>
                  </a:ext>
                </a:extLst>
              </p:cNvPr>
              <p:cNvPicPr>
                <a:picLocks noChangeAspect="1"/>
              </p:cNvPicPr>
              <p:nvPr/>
            </p:nvPicPr>
            <p:blipFill rotWithShape="1">
              <a:blip r:embed="rId3">
                <a:extLst>
                  <a:ext uri="{28A0092B-C50C-407E-A947-70E740481C1C}">
                    <a14:useLocalDpi xmlns:a14="http://schemas.microsoft.com/office/drawing/2010/main" val="0"/>
                  </a:ext>
                </a:extLst>
              </a:blip>
              <a:srcRect l="356" t="151" r="306" b="-1782"/>
              <a:stretch/>
            </p:blipFill>
            <p:spPr bwMode="auto">
              <a:xfrm>
                <a:off x="1905865" y="1739263"/>
                <a:ext cx="7839839" cy="4506564"/>
              </a:xfrm>
              <a:prstGeom prst="rect">
                <a:avLst/>
              </a:prstGeom>
              <a:noFill/>
            </p:spPr>
          </p:pic>
          <p:sp>
            <p:nvSpPr>
              <p:cNvPr id="17" name="Rectangle 16">
                <a:extLst>
                  <a:ext uri="{FF2B5EF4-FFF2-40B4-BE49-F238E27FC236}">
                    <a16:creationId xmlns:a16="http://schemas.microsoft.com/office/drawing/2014/main" id="{8AE9A3B0-F743-A2E9-D96E-5943A7318ACF}"/>
                  </a:ext>
                </a:extLst>
              </p:cNvPr>
              <p:cNvSpPr/>
              <p:nvPr/>
            </p:nvSpPr>
            <p:spPr>
              <a:xfrm>
                <a:off x="3491345" y="2315751"/>
                <a:ext cx="942110" cy="4640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sp>
            <p:nvSpPr>
              <p:cNvPr id="18" name="Rectangle 17">
                <a:extLst>
                  <a:ext uri="{FF2B5EF4-FFF2-40B4-BE49-F238E27FC236}">
                    <a16:creationId xmlns:a16="http://schemas.microsoft.com/office/drawing/2014/main" id="{95279378-9729-E776-F5F3-DE8B7CB83260}"/>
                  </a:ext>
                </a:extLst>
              </p:cNvPr>
              <p:cNvSpPr/>
              <p:nvPr/>
            </p:nvSpPr>
            <p:spPr>
              <a:xfrm>
                <a:off x="6071269" y="2315751"/>
                <a:ext cx="942110" cy="4640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sp>
            <p:nvSpPr>
              <p:cNvPr id="19" name="Rectangle 18">
                <a:extLst>
                  <a:ext uri="{FF2B5EF4-FFF2-40B4-BE49-F238E27FC236}">
                    <a16:creationId xmlns:a16="http://schemas.microsoft.com/office/drawing/2014/main" id="{0E0DAA13-77EC-0E69-1C31-9C66D3C6DB6F}"/>
                  </a:ext>
                </a:extLst>
              </p:cNvPr>
              <p:cNvSpPr/>
              <p:nvPr/>
            </p:nvSpPr>
            <p:spPr>
              <a:xfrm>
                <a:off x="8678722" y="2313301"/>
                <a:ext cx="942110" cy="4640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sp>
            <p:nvSpPr>
              <p:cNvPr id="20" name="Rectangle 19">
                <a:extLst>
                  <a:ext uri="{FF2B5EF4-FFF2-40B4-BE49-F238E27FC236}">
                    <a16:creationId xmlns:a16="http://schemas.microsoft.com/office/drawing/2014/main" id="{0A7F4989-143C-4913-4596-45D800340E95}"/>
                  </a:ext>
                </a:extLst>
              </p:cNvPr>
              <p:cNvSpPr/>
              <p:nvPr/>
            </p:nvSpPr>
            <p:spPr>
              <a:xfrm>
                <a:off x="8678722" y="4542250"/>
                <a:ext cx="942110" cy="4640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sp>
            <p:nvSpPr>
              <p:cNvPr id="21" name="Rectangle 20">
                <a:extLst>
                  <a:ext uri="{FF2B5EF4-FFF2-40B4-BE49-F238E27FC236}">
                    <a16:creationId xmlns:a16="http://schemas.microsoft.com/office/drawing/2014/main" id="{83DEA3DF-38F0-41C2-4777-142AAF024188}"/>
                  </a:ext>
                </a:extLst>
              </p:cNvPr>
              <p:cNvSpPr/>
              <p:nvPr/>
            </p:nvSpPr>
            <p:spPr>
              <a:xfrm>
                <a:off x="6051918" y="4542250"/>
                <a:ext cx="942110" cy="4640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sp>
            <p:nvSpPr>
              <p:cNvPr id="22" name="Rectangle 21">
                <a:extLst>
                  <a:ext uri="{FF2B5EF4-FFF2-40B4-BE49-F238E27FC236}">
                    <a16:creationId xmlns:a16="http://schemas.microsoft.com/office/drawing/2014/main" id="{9CEF30FA-988E-0F6D-CA78-B339E6350D92}"/>
                  </a:ext>
                </a:extLst>
              </p:cNvPr>
              <p:cNvSpPr/>
              <p:nvPr/>
            </p:nvSpPr>
            <p:spPr>
              <a:xfrm>
                <a:off x="3452301" y="4502116"/>
                <a:ext cx="942110" cy="5042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grpSp>
        <p:grpSp>
          <p:nvGrpSpPr>
            <p:cNvPr id="31" name="Group 30">
              <a:extLst>
                <a:ext uri="{FF2B5EF4-FFF2-40B4-BE49-F238E27FC236}">
                  <a16:creationId xmlns:a16="http://schemas.microsoft.com/office/drawing/2014/main" id="{7BC71FD6-C707-C978-8388-F5CDF7E91AC1}"/>
                </a:ext>
              </a:extLst>
            </p:cNvPr>
            <p:cNvGrpSpPr/>
            <p:nvPr/>
          </p:nvGrpSpPr>
          <p:grpSpPr>
            <a:xfrm>
              <a:off x="4214973" y="6193460"/>
              <a:ext cx="4938236" cy="379754"/>
              <a:chOff x="3426531" y="6166602"/>
              <a:chExt cx="5436393" cy="379754"/>
            </a:xfrm>
          </p:grpSpPr>
          <p:sp>
            <p:nvSpPr>
              <p:cNvPr id="30" name="Rectangle 29">
                <a:extLst>
                  <a:ext uri="{FF2B5EF4-FFF2-40B4-BE49-F238E27FC236}">
                    <a16:creationId xmlns:a16="http://schemas.microsoft.com/office/drawing/2014/main" id="{F8260C2A-3295-458B-BFC5-C8DDD0F522A9}"/>
                  </a:ext>
                </a:extLst>
              </p:cNvPr>
              <p:cNvSpPr/>
              <p:nvPr/>
            </p:nvSpPr>
            <p:spPr>
              <a:xfrm>
                <a:off x="3426531" y="6166602"/>
                <a:ext cx="5436393" cy="379754"/>
              </a:xfrm>
              <a:prstGeom prst="rec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1800" dirty="0"/>
              </a:p>
            </p:txBody>
          </p:sp>
          <p:cxnSp>
            <p:nvCxnSpPr>
              <p:cNvPr id="26" name="Straight Connector 25">
                <a:extLst>
                  <a:ext uri="{FF2B5EF4-FFF2-40B4-BE49-F238E27FC236}">
                    <a16:creationId xmlns:a16="http://schemas.microsoft.com/office/drawing/2014/main" id="{18B99433-273F-445C-8841-85864C6541D4}"/>
                  </a:ext>
                </a:extLst>
              </p:cNvPr>
              <p:cNvCxnSpPr/>
              <p:nvPr/>
            </p:nvCxnSpPr>
            <p:spPr>
              <a:xfrm>
                <a:off x="3666836" y="6357592"/>
                <a:ext cx="727575" cy="0"/>
              </a:xfrm>
              <a:prstGeom prst="line">
                <a:avLst/>
              </a:prstGeom>
              <a:ln w="57150">
                <a:solidFill>
                  <a:srgbClr val="5397C5"/>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F3C9DA5-C44B-5224-4A36-1B1840A1C79D}"/>
                  </a:ext>
                </a:extLst>
              </p:cNvPr>
              <p:cNvSpPr txBox="1"/>
              <p:nvPr/>
            </p:nvSpPr>
            <p:spPr>
              <a:xfrm>
                <a:off x="4593857" y="6188315"/>
                <a:ext cx="1736437" cy="307777"/>
              </a:xfrm>
              <a:prstGeom prst="rect">
                <a:avLst/>
              </a:prstGeom>
              <a:noFill/>
            </p:spPr>
            <p:txBody>
              <a:bodyPr wrap="square" rtlCol="0">
                <a:spAutoFit/>
              </a:bodyPr>
              <a:lstStyle/>
              <a:p>
                <a:pPr algn="l"/>
                <a:r>
                  <a:rPr lang="en-US" sz="1400" dirty="0"/>
                  <a:t>Training Error</a:t>
                </a:r>
                <a:endParaRPr lang="th-TH" sz="1400" dirty="0"/>
              </a:p>
            </p:txBody>
          </p:sp>
          <p:cxnSp>
            <p:nvCxnSpPr>
              <p:cNvPr id="28" name="Straight Connector 27">
                <a:extLst>
                  <a:ext uri="{FF2B5EF4-FFF2-40B4-BE49-F238E27FC236}">
                    <a16:creationId xmlns:a16="http://schemas.microsoft.com/office/drawing/2014/main" id="{0F21C57B-C04E-5E55-9648-96B26F11763A}"/>
                  </a:ext>
                </a:extLst>
              </p:cNvPr>
              <p:cNvCxnSpPr/>
              <p:nvPr/>
            </p:nvCxnSpPr>
            <p:spPr>
              <a:xfrm>
                <a:off x="6199466" y="6335879"/>
                <a:ext cx="727575" cy="0"/>
              </a:xfrm>
              <a:prstGeom prst="line">
                <a:avLst/>
              </a:prstGeom>
              <a:ln w="57150">
                <a:solidFill>
                  <a:srgbClr val="FF7E0C"/>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77ADAD2-284C-132D-D52B-BC1DA8D55920}"/>
                  </a:ext>
                </a:extLst>
              </p:cNvPr>
              <p:cNvSpPr txBox="1"/>
              <p:nvPr/>
            </p:nvSpPr>
            <p:spPr>
              <a:xfrm>
                <a:off x="7126487" y="6166602"/>
                <a:ext cx="1736437" cy="307777"/>
              </a:xfrm>
              <a:prstGeom prst="rect">
                <a:avLst/>
              </a:prstGeom>
              <a:noFill/>
            </p:spPr>
            <p:txBody>
              <a:bodyPr wrap="square" rtlCol="0">
                <a:spAutoFit/>
              </a:bodyPr>
              <a:lstStyle/>
              <a:p>
                <a:pPr algn="l"/>
                <a:r>
                  <a:rPr lang="en-US" sz="1400" dirty="0"/>
                  <a:t>Validation Error</a:t>
                </a:r>
                <a:endParaRPr lang="th-TH" sz="1400" dirty="0"/>
              </a:p>
            </p:txBody>
          </p:sp>
        </p:grpSp>
        <p:sp>
          <p:nvSpPr>
            <p:cNvPr id="32" name="Rectangle 31">
              <a:extLst>
                <a:ext uri="{FF2B5EF4-FFF2-40B4-BE49-F238E27FC236}">
                  <a16:creationId xmlns:a16="http://schemas.microsoft.com/office/drawing/2014/main" id="{B7F170EA-4DE7-CBB7-D712-E9BC4E9BCE66}"/>
                </a:ext>
              </a:extLst>
            </p:cNvPr>
            <p:cNvSpPr/>
            <p:nvPr/>
          </p:nvSpPr>
          <p:spPr>
            <a:xfrm>
              <a:off x="827249" y="2719266"/>
              <a:ext cx="1809732" cy="2928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solidFill>
                    <a:sysClr val="windowText" lastClr="000000"/>
                  </a:solidFill>
                </a:rPr>
                <a:t>Dataset 1</a:t>
              </a:r>
              <a:endParaRPr lang="th-TH" sz="1800" dirty="0">
                <a:solidFill>
                  <a:sysClr val="windowText" lastClr="000000"/>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17CDEC2-93DB-6391-348C-731C02F8336D}"/>
                    </a:ext>
                  </a:extLst>
                </p:cNvPr>
                <p:cNvSpPr txBox="1"/>
                <p:nvPr/>
              </p:nvSpPr>
              <p:spPr>
                <a:xfrm>
                  <a:off x="3098485" y="1922903"/>
                  <a:ext cx="1994367" cy="253724"/>
                </a:xfrm>
                <a:prstGeom prst="rect">
                  <a:avLst/>
                </a:prstGeom>
                <a:solidFill>
                  <a:schemeClr val="bg1"/>
                </a:solidFill>
              </p:spPr>
              <p:txBody>
                <a:bodyPr wrap="square">
                  <a:spAutoFit/>
                </a:bodyPr>
                <a:lstStyle/>
                <a:p>
                  <a:pPr indent="144145" algn="ctr" hangingPunct="0">
                    <a:lnSpc>
                      <a:spcPts val="1200"/>
                    </a:lnSpc>
                  </a:pPr>
                  <a:r>
                    <a:rPr lang="en-US" sz="1400" dirty="0"/>
                    <a:t>0.00001 (</a:t>
                  </a:r>
                  <a14:m>
                    <m:oMath xmlns:m="http://schemas.openxmlformats.org/officeDocument/2006/math">
                      <m:sSup>
                        <m:sSupPr>
                          <m:ctrlPr>
                            <a:rPr lang="en-US" sz="1400" i="1">
                              <a:latin typeface="Cambria Math" panose="02040503050406030204" pitchFamily="18" charset="0"/>
                              <a:ea typeface="Cambria Math" panose="02040503050406030204" pitchFamily="18" charset="0"/>
                            </a:rPr>
                          </m:ctrlPr>
                        </m:sSupPr>
                        <m:e>
                          <m:r>
                            <a:rPr lang="en-US" sz="1400" b="0" i="1">
                              <a:latin typeface="Cambria Math" panose="02040503050406030204" pitchFamily="18" charset="0"/>
                              <a:ea typeface="Cambria Math" panose="02040503050406030204" pitchFamily="18" charset="0"/>
                            </a:rPr>
                            <m:t>10</m:t>
                          </m:r>
                        </m:e>
                        <m:sup>
                          <m:r>
                            <a:rPr lang="en-US" sz="1400" b="0" i="1">
                              <a:latin typeface="Cambria Math" panose="02040503050406030204" pitchFamily="18" charset="0"/>
                              <a:ea typeface="Cambria Math" panose="02040503050406030204" pitchFamily="18" charset="0"/>
                            </a:rPr>
                            <m:t>−5</m:t>
                          </m:r>
                        </m:sup>
                      </m:sSup>
                    </m:oMath>
                  </a14:m>
                  <a:r>
                    <a:rPr lang="en-US" sz="1400" dirty="0">
                      <a:ea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B17CDEC2-93DB-6391-348C-731C02F8336D}"/>
                    </a:ext>
                  </a:extLst>
                </p:cNvPr>
                <p:cNvSpPr txBox="1">
                  <a:spLocks noRot="1" noChangeAspect="1" noMove="1" noResize="1" noEditPoints="1" noAdjustHandles="1" noChangeArrowheads="1" noChangeShapeType="1" noTextEdit="1"/>
                </p:cNvSpPr>
                <p:nvPr/>
              </p:nvSpPr>
              <p:spPr>
                <a:xfrm>
                  <a:off x="3098485" y="1922903"/>
                  <a:ext cx="1994367" cy="253724"/>
                </a:xfrm>
                <a:prstGeom prst="rect">
                  <a:avLst/>
                </a:prstGeom>
                <a:blipFill>
                  <a:blip r:embed="rId4"/>
                  <a:stretch>
                    <a:fillRect t="-24390" b="-26829"/>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83AA47-ADE9-15ED-3DAB-9765934A7C92}"/>
                    </a:ext>
                  </a:extLst>
                </p:cNvPr>
                <p:cNvSpPr txBox="1"/>
                <p:nvPr/>
              </p:nvSpPr>
              <p:spPr>
                <a:xfrm>
                  <a:off x="5683064" y="1928670"/>
                  <a:ext cx="1994367" cy="260392"/>
                </a:xfrm>
                <a:prstGeom prst="rect">
                  <a:avLst/>
                </a:prstGeom>
                <a:solidFill>
                  <a:schemeClr val="bg1"/>
                </a:solidFill>
              </p:spPr>
              <p:txBody>
                <a:bodyPr wrap="square">
                  <a:spAutoFit/>
                </a:bodyPr>
                <a:lstStyle/>
                <a:p>
                  <a:pPr indent="144145" algn="ctr" hangingPunct="0">
                    <a:lnSpc>
                      <a:spcPts val="1200"/>
                    </a:lnSpc>
                  </a:pPr>
                  <a:r>
                    <a:rPr lang="en-US" sz="1400" dirty="0"/>
                    <a:t>0.000001 (</a:t>
                  </a:r>
                  <a14:m>
                    <m:oMath xmlns:m="http://schemas.openxmlformats.org/officeDocument/2006/math">
                      <m:sSup>
                        <m:sSupPr>
                          <m:ctrlPr>
                            <a:rPr lang="en-US" sz="1400" i="1">
                              <a:latin typeface="Cambria Math" panose="02040503050406030204" pitchFamily="18" charset="0"/>
                              <a:ea typeface="Cambria Math" panose="02040503050406030204" pitchFamily="18" charset="0"/>
                            </a:rPr>
                          </m:ctrlPr>
                        </m:sSupPr>
                        <m:e>
                          <m:r>
                            <a:rPr lang="en-US" sz="1400" b="0" i="1">
                              <a:latin typeface="Cambria Math" panose="02040503050406030204" pitchFamily="18" charset="0"/>
                              <a:ea typeface="Cambria Math" panose="02040503050406030204" pitchFamily="18" charset="0"/>
                            </a:rPr>
                            <m:t>10</m:t>
                          </m:r>
                        </m:e>
                        <m:sup>
                          <m:r>
                            <a:rPr lang="en-US" sz="1400" b="0" i="1">
                              <a:latin typeface="Cambria Math" panose="02040503050406030204" pitchFamily="18" charset="0"/>
                              <a:ea typeface="Cambria Math" panose="02040503050406030204" pitchFamily="18" charset="0"/>
                            </a:rPr>
                            <m:t>−6</m:t>
                          </m:r>
                        </m:sup>
                      </m:sSup>
                    </m:oMath>
                  </a14:m>
                  <a:r>
                    <a:rPr lang="en-US" sz="1400" dirty="0">
                      <a:ea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0783AA47-ADE9-15ED-3DAB-9765934A7C92}"/>
                    </a:ext>
                  </a:extLst>
                </p:cNvPr>
                <p:cNvSpPr txBox="1">
                  <a:spLocks noRot="1" noChangeAspect="1" noMove="1" noResize="1" noEditPoints="1" noAdjustHandles="1" noChangeArrowheads="1" noChangeShapeType="1" noTextEdit="1"/>
                </p:cNvSpPr>
                <p:nvPr/>
              </p:nvSpPr>
              <p:spPr>
                <a:xfrm>
                  <a:off x="5683064" y="1928670"/>
                  <a:ext cx="1994367" cy="260392"/>
                </a:xfrm>
                <a:prstGeom prst="rect">
                  <a:avLst/>
                </a:prstGeom>
                <a:blipFill>
                  <a:blip r:embed="rId5"/>
                  <a:stretch>
                    <a:fillRect t="-23810" b="-23810"/>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BCFF72-2DA7-7C5F-C942-A53F12B1D7EA}"/>
                    </a:ext>
                  </a:extLst>
                </p:cNvPr>
                <p:cNvSpPr txBox="1"/>
                <p:nvPr/>
              </p:nvSpPr>
              <p:spPr>
                <a:xfrm>
                  <a:off x="8267643" y="1900779"/>
                  <a:ext cx="1994367" cy="260392"/>
                </a:xfrm>
                <a:prstGeom prst="rect">
                  <a:avLst/>
                </a:prstGeom>
                <a:solidFill>
                  <a:schemeClr val="bg1"/>
                </a:solidFill>
              </p:spPr>
              <p:txBody>
                <a:bodyPr wrap="square">
                  <a:spAutoFit/>
                </a:bodyPr>
                <a:lstStyle/>
                <a:p>
                  <a:pPr indent="144145" algn="ctr" hangingPunct="0">
                    <a:lnSpc>
                      <a:spcPts val="1200"/>
                    </a:lnSpc>
                  </a:pPr>
                  <a:r>
                    <a:rPr lang="en-US" sz="1400" dirty="0"/>
                    <a:t>0.0000001 (</a:t>
                  </a:r>
                  <a14:m>
                    <m:oMath xmlns:m="http://schemas.openxmlformats.org/officeDocument/2006/math">
                      <m:sSup>
                        <m:sSupPr>
                          <m:ctrlPr>
                            <a:rPr lang="en-US" sz="1400" i="1">
                              <a:latin typeface="Cambria Math" panose="02040503050406030204" pitchFamily="18" charset="0"/>
                              <a:ea typeface="Cambria Math" panose="02040503050406030204" pitchFamily="18" charset="0"/>
                            </a:rPr>
                          </m:ctrlPr>
                        </m:sSupPr>
                        <m:e>
                          <m:r>
                            <a:rPr lang="en-US" sz="1400" b="0" i="1">
                              <a:latin typeface="Cambria Math" panose="02040503050406030204" pitchFamily="18" charset="0"/>
                              <a:ea typeface="Cambria Math" panose="02040503050406030204" pitchFamily="18" charset="0"/>
                            </a:rPr>
                            <m:t>10</m:t>
                          </m:r>
                        </m:e>
                        <m:sup>
                          <m:r>
                            <a:rPr lang="en-US" sz="1400" b="0" i="1">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7</m:t>
                          </m:r>
                        </m:sup>
                      </m:sSup>
                    </m:oMath>
                  </a14:m>
                  <a:r>
                    <a:rPr lang="en-US" sz="1400" dirty="0">
                      <a:ea typeface="Times New Roman" panose="02020603050405020304" pitchFamily="18" charset="0"/>
                    </a:rPr>
                    <a:t>)</a:t>
                  </a:r>
                </a:p>
              </p:txBody>
            </p:sp>
          </mc:Choice>
          <mc:Fallback xmlns="">
            <p:sp>
              <p:nvSpPr>
                <p:cNvPr id="6" name="TextBox 5">
                  <a:extLst>
                    <a:ext uri="{FF2B5EF4-FFF2-40B4-BE49-F238E27FC236}">
                      <a16:creationId xmlns:a16="http://schemas.microsoft.com/office/drawing/2014/main" id="{85BCFF72-2DA7-7C5F-C942-A53F12B1D7EA}"/>
                    </a:ext>
                  </a:extLst>
                </p:cNvPr>
                <p:cNvSpPr txBox="1">
                  <a:spLocks noRot="1" noChangeAspect="1" noMove="1" noResize="1" noEditPoints="1" noAdjustHandles="1" noChangeArrowheads="1" noChangeShapeType="1" noTextEdit="1"/>
                </p:cNvSpPr>
                <p:nvPr/>
              </p:nvSpPr>
              <p:spPr>
                <a:xfrm>
                  <a:off x="8267643" y="1900779"/>
                  <a:ext cx="1994367" cy="260392"/>
                </a:xfrm>
                <a:prstGeom prst="rect">
                  <a:avLst/>
                </a:prstGeom>
                <a:blipFill>
                  <a:blip r:embed="rId6"/>
                  <a:stretch>
                    <a:fillRect t="-23256" b="-23256"/>
                  </a:stretch>
                </a:blipFill>
              </p:spPr>
              <p:txBody>
                <a:bodyPr/>
                <a:lstStyle/>
                <a:p>
                  <a:r>
                    <a:rPr lang="th-TH">
                      <a:noFill/>
                    </a:rPr>
                    <a:t> </a:t>
                  </a:r>
                </a:p>
              </p:txBody>
            </p:sp>
          </mc:Fallback>
        </mc:AlternateContent>
        <p:sp>
          <p:nvSpPr>
            <p:cNvPr id="8" name="Rectangle 7">
              <a:extLst>
                <a:ext uri="{FF2B5EF4-FFF2-40B4-BE49-F238E27FC236}">
                  <a16:creationId xmlns:a16="http://schemas.microsoft.com/office/drawing/2014/main" id="{23CC5082-765A-13F6-F8DC-DB5AD642C198}"/>
                </a:ext>
              </a:extLst>
            </p:cNvPr>
            <p:cNvSpPr/>
            <p:nvPr/>
          </p:nvSpPr>
          <p:spPr>
            <a:xfrm>
              <a:off x="717638" y="4736082"/>
              <a:ext cx="1809732" cy="2928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a:solidFill>
                    <a:sysClr val="windowText" lastClr="000000"/>
                  </a:solidFill>
                </a:rPr>
                <a:t>Dataset 2</a:t>
              </a:r>
              <a:endParaRPr lang="th-TH" sz="1800" dirty="0">
                <a:solidFill>
                  <a:sysClr val="windowText" lastClr="000000"/>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4278B66-B2C0-8C33-B6A6-2D52C02CA7AF}"/>
                    </a:ext>
                  </a:extLst>
                </p:cNvPr>
                <p:cNvSpPr txBox="1"/>
                <p:nvPr/>
              </p:nvSpPr>
              <p:spPr>
                <a:xfrm>
                  <a:off x="2957314" y="4064651"/>
                  <a:ext cx="1994367" cy="253724"/>
                </a:xfrm>
                <a:prstGeom prst="rect">
                  <a:avLst/>
                </a:prstGeom>
                <a:solidFill>
                  <a:schemeClr val="bg1"/>
                </a:solidFill>
              </p:spPr>
              <p:txBody>
                <a:bodyPr wrap="square">
                  <a:spAutoFit/>
                </a:bodyPr>
                <a:lstStyle/>
                <a:p>
                  <a:pPr indent="144145" algn="ctr" hangingPunct="0">
                    <a:lnSpc>
                      <a:spcPts val="1200"/>
                    </a:lnSpc>
                  </a:pPr>
                  <a:r>
                    <a:rPr lang="en-US" sz="1400" dirty="0"/>
                    <a:t>0.00001 (</a:t>
                  </a:r>
                  <a14:m>
                    <m:oMath xmlns:m="http://schemas.openxmlformats.org/officeDocument/2006/math">
                      <m:sSup>
                        <m:sSupPr>
                          <m:ctrlPr>
                            <a:rPr lang="en-US" sz="1400" i="1">
                              <a:latin typeface="Cambria Math" panose="02040503050406030204" pitchFamily="18" charset="0"/>
                              <a:ea typeface="Cambria Math" panose="02040503050406030204" pitchFamily="18" charset="0"/>
                            </a:rPr>
                          </m:ctrlPr>
                        </m:sSupPr>
                        <m:e>
                          <m:r>
                            <a:rPr lang="en-US" sz="1400" b="0" i="1">
                              <a:latin typeface="Cambria Math" panose="02040503050406030204" pitchFamily="18" charset="0"/>
                              <a:ea typeface="Cambria Math" panose="02040503050406030204" pitchFamily="18" charset="0"/>
                            </a:rPr>
                            <m:t>10</m:t>
                          </m:r>
                        </m:e>
                        <m:sup>
                          <m:r>
                            <a:rPr lang="en-US" sz="1400" b="0" i="1">
                              <a:latin typeface="Cambria Math" panose="02040503050406030204" pitchFamily="18" charset="0"/>
                              <a:ea typeface="Cambria Math" panose="02040503050406030204" pitchFamily="18" charset="0"/>
                            </a:rPr>
                            <m:t>−5</m:t>
                          </m:r>
                        </m:sup>
                      </m:sSup>
                    </m:oMath>
                  </a14:m>
                  <a:r>
                    <a:rPr lang="en-US" sz="1400" dirty="0">
                      <a:ea typeface="Times New Roman" panose="02020603050405020304" pitchFamily="18" charset="0"/>
                    </a:rPr>
                    <a:t>)</a:t>
                  </a:r>
                </a:p>
              </p:txBody>
            </p:sp>
          </mc:Choice>
          <mc:Fallback xmlns="">
            <p:sp>
              <p:nvSpPr>
                <p:cNvPr id="9" name="TextBox 8">
                  <a:extLst>
                    <a:ext uri="{FF2B5EF4-FFF2-40B4-BE49-F238E27FC236}">
                      <a16:creationId xmlns:a16="http://schemas.microsoft.com/office/drawing/2014/main" id="{04278B66-B2C0-8C33-B6A6-2D52C02CA7AF}"/>
                    </a:ext>
                  </a:extLst>
                </p:cNvPr>
                <p:cNvSpPr txBox="1">
                  <a:spLocks noRot="1" noChangeAspect="1" noMove="1" noResize="1" noEditPoints="1" noAdjustHandles="1" noChangeArrowheads="1" noChangeShapeType="1" noTextEdit="1"/>
                </p:cNvSpPr>
                <p:nvPr/>
              </p:nvSpPr>
              <p:spPr>
                <a:xfrm>
                  <a:off x="2957314" y="4064651"/>
                  <a:ext cx="1994367" cy="253724"/>
                </a:xfrm>
                <a:prstGeom prst="rect">
                  <a:avLst/>
                </a:prstGeom>
                <a:blipFill>
                  <a:blip r:embed="rId7"/>
                  <a:stretch>
                    <a:fillRect t="-23810" b="-26190"/>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60D9049-3F83-FC26-681D-6296AC0E0782}"/>
                    </a:ext>
                  </a:extLst>
                </p:cNvPr>
                <p:cNvSpPr txBox="1"/>
                <p:nvPr/>
              </p:nvSpPr>
              <p:spPr>
                <a:xfrm>
                  <a:off x="5663967" y="4057096"/>
                  <a:ext cx="1994367" cy="260392"/>
                </a:xfrm>
                <a:prstGeom prst="rect">
                  <a:avLst/>
                </a:prstGeom>
                <a:solidFill>
                  <a:schemeClr val="bg1"/>
                </a:solidFill>
              </p:spPr>
              <p:txBody>
                <a:bodyPr wrap="square">
                  <a:spAutoFit/>
                </a:bodyPr>
                <a:lstStyle/>
                <a:p>
                  <a:pPr indent="144145" algn="ctr" hangingPunct="0">
                    <a:lnSpc>
                      <a:spcPts val="1200"/>
                    </a:lnSpc>
                  </a:pPr>
                  <a:r>
                    <a:rPr lang="en-US" sz="1400" dirty="0"/>
                    <a:t>0.000001 (</a:t>
                  </a:r>
                  <a14:m>
                    <m:oMath xmlns:m="http://schemas.openxmlformats.org/officeDocument/2006/math">
                      <m:sSup>
                        <m:sSupPr>
                          <m:ctrlPr>
                            <a:rPr lang="en-US" sz="1400" i="1">
                              <a:latin typeface="Cambria Math" panose="02040503050406030204" pitchFamily="18" charset="0"/>
                              <a:ea typeface="Cambria Math" panose="02040503050406030204" pitchFamily="18" charset="0"/>
                            </a:rPr>
                          </m:ctrlPr>
                        </m:sSupPr>
                        <m:e>
                          <m:r>
                            <a:rPr lang="en-US" sz="1400" b="0" i="1">
                              <a:latin typeface="Cambria Math" panose="02040503050406030204" pitchFamily="18" charset="0"/>
                              <a:ea typeface="Cambria Math" panose="02040503050406030204" pitchFamily="18" charset="0"/>
                            </a:rPr>
                            <m:t>10</m:t>
                          </m:r>
                        </m:e>
                        <m:sup>
                          <m:r>
                            <a:rPr lang="en-US" sz="1400" b="0" i="1">
                              <a:latin typeface="Cambria Math" panose="02040503050406030204" pitchFamily="18" charset="0"/>
                              <a:ea typeface="Cambria Math" panose="02040503050406030204" pitchFamily="18" charset="0"/>
                            </a:rPr>
                            <m:t>−6</m:t>
                          </m:r>
                        </m:sup>
                      </m:sSup>
                    </m:oMath>
                  </a14:m>
                  <a:r>
                    <a:rPr lang="en-US" sz="1400" dirty="0">
                      <a:ea typeface="Times New Roman" panose="02020603050405020304" pitchFamily="18" charset="0"/>
                    </a:rPr>
                    <a:t>)</a:t>
                  </a:r>
                </a:p>
              </p:txBody>
            </p:sp>
          </mc:Choice>
          <mc:Fallback xmlns="">
            <p:sp>
              <p:nvSpPr>
                <p:cNvPr id="10" name="TextBox 9">
                  <a:extLst>
                    <a:ext uri="{FF2B5EF4-FFF2-40B4-BE49-F238E27FC236}">
                      <a16:creationId xmlns:a16="http://schemas.microsoft.com/office/drawing/2014/main" id="{660D9049-3F83-FC26-681D-6296AC0E0782}"/>
                    </a:ext>
                  </a:extLst>
                </p:cNvPr>
                <p:cNvSpPr txBox="1">
                  <a:spLocks noRot="1" noChangeAspect="1" noMove="1" noResize="1" noEditPoints="1" noAdjustHandles="1" noChangeArrowheads="1" noChangeShapeType="1" noTextEdit="1"/>
                </p:cNvSpPr>
                <p:nvPr/>
              </p:nvSpPr>
              <p:spPr>
                <a:xfrm>
                  <a:off x="5663967" y="4057096"/>
                  <a:ext cx="1994367" cy="260392"/>
                </a:xfrm>
                <a:prstGeom prst="rect">
                  <a:avLst/>
                </a:prstGeom>
                <a:blipFill>
                  <a:blip r:embed="rId8"/>
                  <a:stretch>
                    <a:fillRect t="-23256" b="-20930"/>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0B518AA-CC7F-982C-AFCE-121314F68305}"/>
                    </a:ext>
                  </a:extLst>
                </p:cNvPr>
                <p:cNvSpPr txBox="1"/>
                <p:nvPr/>
              </p:nvSpPr>
              <p:spPr>
                <a:xfrm>
                  <a:off x="8256280" y="4081361"/>
                  <a:ext cx="1994367" cy="260392"/>
                </a:xfrm>
                <a:prstGeom prst="rect">
                  <a:avLst/>
                </a:prstGeom>
                <a:solidFill>
                  <a:schemeClr val="bg1"/>
                </a:solidFill>
              </p:spPr>
              <p:txBody>
                <a:bodyPr wrap="square">
                  <a:spAutoFit/>
                </a:bodyPr>
                <a:lstStyle/>
                <a:p>
                  <a:pPr indent="144145" algn="ctr" hangingPunct="0">
                    <a:lnSpc>
                      <a:spcPts val="1200"/>
                    </a:lnSpc>
                  </a:pPr>
                  <a:r>
                    <a:rPr lang="en-US" sz="1400" dirty="0"/>
                    <a:t>0.0000001 (</a:t>
                  </a:r>
                  <a14:m>
                    <m:oMath xmlns:m="http://schemas.openxmlformats.org/officeDocument/2006/math">
                      <m:sSup>
                        <m:sSupPr>
                          <m:ctrlPr>
                            <a:rPr lang="en-US" sz="1400" i="1">
                              <a:latin typeface="Cambria Math" panose="02040503050406030204" pitchFamily="18" charset="0"/>
                              <a:ea typeface="Cambria Math" panose="02040503050406030204" pitchFamily="18" charset="0"/>
                            </a:rPr>
                          </m:ctrlPr>
                        </m:sSupPr>
                        <m:e>
                          <m:r>
                            <a:rPr lang="en-US" sz="1400" b="0" i="1">
                              <a:latin typeface="Cambria Math" panose="02040503050406030204" pitchFamily="18" charset="0"/>
                              <a:ea typeface="Cambria Math" panose="02040503050406030204" pitchFamily="18" charset="0"/>
                            </a:rPr>
                            <m:t>10</m:t>
                          </m:r>
                        </m:e>
                        <m:sup>
                          <m:r>
                            <a:rPr lang="en-US" sz="1400" b="0" i="1">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7</m:t>
                          </m:r>
                        </m:sup>
                      </m:sSup>
                    </m:oMath>
                  </a14:m>
                  <a:r>
                    <a:rPr lang="en-US" sz="1400" dirty="0">
                      <a:ea typeface="Times New Roman" panose="02020603050405020304" pitchFamily="18" charset="0"/>
                    </a:rPr>
                    <a:t>)</a:t>
                  </a:r>
                </a:p>
              </p:txBody>
            </p:sp>
          </mc:Choice>
          <mc:Fallback xmlns="">
            <p:sp>
              <p:nvSpPr>
                <p:cNvPr id="11" name="TextBox 10">
                  <a:extLst>
                    <a:ext uri="{FF2B5EF4-FFF2-40B4-BE49-F238E27FC236}">
                      <a16:creationId xmlns:a16="http://schemas.microsoft.com/office/drawing/2014/main" id="{80B518AA-CC7F-982C-AFCE-121314F68305}"/>
                    </a:ext>
                  </a:extLst>
                </p:cNvPr>
                <p:cNvSpPr txBox="1">
                  <a:spLocks noRot="1" noChangeAspect="1" noMove="1" noResize="1" noEditPoints="1" noAdjustHandles="1" noChangeArrowheads="1" noChangeShapeType="1" noTextEdit="1"/>
                </p:cNvSpPr>
                <p:nvPr/>
              </p:nvSpPr>
              <p:spPr>
                <a:xfrm>
                  <a:off x="8256280" y="4081361"/>
                  <a:ext cx="1994367" cy="260392"/>
                </a:xfrm>
                <a:prstGeom prst="rect">
                  <a:avLst/>
                </a:prstGeom>
                <a:blipFill>
                  <a:blip r:embed="rId9"/>
                  <a:stretch>
                    <a:fillRect t="-23810" b="-23810"/>
                  </a:stretch>
                </a:blipFill>
              </p:spPr>
              <p:txBody>
                <a:bodyPr/>
                <a:lstStyle/>
                <a:p>
                  <a:r>
                    <a:rPr lang="th-TH">
                      <a:noFill/>
                    </a:rPr>
                    <a:t> </a:t>
                  </a:r>
                </a:p>
              </p:txBody>
            </p:sp>
          </mc:Fallback>
        </mc:AlternateContent>
        <p:sp>
          <p:nvSpPr>
            <p:cNvPr id="12" name="Rectangle 11">
              <a:extLst>
                <a:ext uri="{FF2B5EF4-FFF2-40B4-BE49-F238E27FC236}">
                  <a16:creationId xmlns:a16="http://schemas.microsoft.com/office/drawing/2014/main" id="{C84709E7-3AFE-E4F8-0EDA-CDE5C2A094AD}"/>
                </a:ext>
              </a:extLst>
            </p:cNvPr>
            <p:cNvSpPr/>
            <p:nvPr/>
          </p:nvSpPr>
          <p:spPr>
            <a:xfrm>
              <a:off x="5976594" y="1691774"/>
              <a:ext cx="1066965" cy="231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sp>
          <p:nvSpPr>
            <p:cNvPr id="14" name="Rectangle 13">
              <a:extLst>
                <a:ext uri="{FF2B5EF4-FFF2-40B4-BE49-F238E27FC236}">
                  <a16:creationId xmlns:a16="http://schemas.microsoft.com/office/drawing/2014/main" id="{AB822E91-4A55-F573-C444-EDBB712671AF}"/>
                </a:ext>
              </a:extLst>
            </p:cNvPr>
            <p:cNvSpPr/>
            <p:nvPr/>
          </p:nvSpPr>
          <p:spPr>
            <a:xfrm>
              <a:off x="5893324" y="3819711"/>
              <a:ext cx="1066965" cy="1871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grpSp>
    </p:spTree>
    <p:extLst>
      <p:ext uri="{BB962C8B-B14F-4D97-AF65-F5344CB8AC3E}">
        <p14:creationId xmlns:p14="http://schemas.microsoft.com/office/powerpoint/2010/main" val="2289914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93C6-1804-6A17-3C23-E4D6616CB305}"/>
              </a:ext>
            </a:extLst>
          </p:cNvPr>
          <p:cNvSpPr>
            <a:spLocks noGrp="1"/>
          </p:cNvSpPr>
          <p:nvPr>
            <p:ph type="title"/>
          </p:nvPr>
        </p:nvSpPr>
        <p:spPr/>
        <p:txBody>
          <a:bodyPr/>
          <a:lstStyle/>
          <a:p>
            <a:r>
              <a:rPr lang="en-US" dirty="0"/>
              <a:t>5.2 Result (Cont.)</a:t>
            </a:r>
            <a:endParaRPr lang="th-TH"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0EDC28-6FC2-22DE-05BA-128DDE674F70}"/>
                  </a:ext>
                </a:extLst>
              </p:cNvPr>
              <p:cNvSpPr>
                <a:spLocks noGrp="1"/>
              </p:cNvSpPr>
              <p:nvPr>
                <p:ph idx="1"/>
              </p:nvPr>
            </p:nvSpPr>
            <p:spPr>
              <a:xfrm>
                <a:off x="838200" y="1497821"/>
                <a:ext cx="10515600" cy="674908"/>
              </a:xfrm>
            </p:spPr>
            <p:txBody>
              <a:bodyPr>
                <a:normAutofit/>
              </a:bodyPr>
              <a:lstStyle/>
              <a:p>
                <a:r>
                  <a:rPr lang="en-US" dirty="0"/>
                  <a:t>Result after 400 iterations of training with learning rate </a:t>
                </a:r>
                <a:r>
                  <a:rPr lang="en-US" sz="2400" b="0" dirty="0">
                    <a:effectLst/>
                    <a:latin typeface="+mn-lt"/>
                  </a:rPr>
                  <a:t>0.0000001 </a:t>
                </a:r>
                <a:r>
                  <a:rPr lang="en-US" sz="2400" b="0" dirty="0">
                    <a:effectLst/>
                  </a:rPr>
                  <a:t>(</a:t>
                </a:r>
                <a14:m>
                  <m:oMath xmlns:m="http://schemas.openxmlformats.org/officeDocument/2006/math">
                    <m:sSup>
                      <m:sSupPr>
                        <m:ctrlPr>
                          <a:rPr lang="en-US" sz="2400" b="0" i="1" smtClean="0">
                            <a:effectLst/>
                            <a:latin typeface="Cambria Math" panose="02040503050406030204" pitchFamily="18" charset="0"/>
                            <a:ea typeface="Cambria Math" panose="02040503050406030204" pitchFamily="18" charset="0"/>
                          </a:rPr>
                        </m:ctrlPr>
                      </m:sSupPr>
                      <m:e>
                        <m:r>
                          <a:rPr lang="en-US" sz="2400" b="0" i="1" smtClean="0">
                            <a:effectLst/>
                            <a:latin typeface="Cambria Math" panose="02040503050406030204" pitchFamily="18" charset="0"/>
                            <a:ea typeface="Cambria Math" panose="02040503050406030204" pitchFamily="18" charset="0"/>
                          </a:rPr>
                          <m:t>10</m:t>
                        </m:r>
                      </m:e>
                      <m:sup>
                        <m:r>
                          <a:rPr lang="en-US" sz="2400" b="0" i="1" smtClean="0">
                            <a:effectLst/>
                            <a:latin typeface="Cambria Math" panose="02040503050406030204" pitchFamily="18" charset="0"/>
                            <a:ea typeface="Cambria Math" panose="02040503050406030204" pitchFamily="18" charset="0"/>
                          </a:rPr>
                          <m:t>−7</m:t>
                        </m:r>
                      </m:sup>
                    </m:sSup>
                  </m:oMath>
                </a14:m>
                <a:r>
                  <a:rPr lang="en-US" sz="2400" b="0" dirty="0">
                    <a:effectLst/>
                    <a:latin typeface="+mn-lt"/>
                    <a:ea typeface="Times New Roman" panose="02020603050405020304" pitchFamily="18" charset="0"/>
                  </a:rPr>
                  <a:t>)</a:t>
                </a:r>
                <a:r>
                  <a:rPr lang="en-US" dirty="0"/>
                  <a:t> </a:t>
                </a:r>
              </a:p>
              <a:p>
                <a:endParaRPr lang="en-US" dirty="0"/>
              </a:p>
            </p:txBody>
          </p:sp>
        </mc:Choice>
        <mc:Fallback xmlns="">
          <p:sp>
            <p:nvSpPr>
              <p:cNvPr id="3" name="Content Placeholder 2">
                <a:extLst>
                  <a:ext uri="{FF2B5EF4-FFF2-40B4-BE49-F238E27FC236}">
                    <a16:creationId xmlns:a16="http://schemas.microsoft.com/office/drawing/2014/main" id="{FF0EDC28-6FC2-22DE-05BA-128DDE674F70}"/>
                  </a:ext>
                </a:extLst>
              </p:cNvPr>
              <p:cNvSpPr>
                <a:spLocks noGrp="1" noRot="1" noChangeAspect="1" noMove="1" noResize="1" noEditPoints="1" noAdjustHandles="1" noChangeArrowheads="1" noChangeShapeType="1" noTextEdit="1"/>
              </p:cNvSpPr>
              <p:nvPr>
                <p:ph idx="1"/>
              </p:nvPr>
            </p:nvSpPr>
            <p:spPr>
              <a:xfrm>
                <a:off x="838200" y="1497821"/>
                <a:ext cx="10515600" cy="674908"/>
              </a:xfrm>
              <a:blipFill>
                <a:blip r:embed="rId3"/>
                <a:stretch>
                  <a:fillRect l="-812" t="-12727" r="-522"/>
                </a:stretch>
              </a:blipFill>
            </p:spPr>
            <p:txBody>
              <a:bodyPr/>
              <a:lstStyle/>
              <a:p>
                <a:r>
                  <a:rPr lang="th-TH">
                    <a:noFill/>
                  </a:rPr>
                  <a:t> </a:t>
                </a:r>
              </a:p>
            </p:txBody>
          </p:sp>
        </mc:Fallback>
      </mc:AlternateContent>
      <p:sp>
        <p:nvSpPr>
          <p:cNvPr id="4" name="Slide Number Placeholder 3">
            <a:extLst>
              <a:ext uri="{FF2B5EF4-FFF2-40B4-BE49-F238E27FC236}">
                <a16:creationId xmlns:a16="http://schemas.microsoft.com/office/drawing/2014/main" id="{FEFB3431-6588-654C-236F-F4170D64063B}"/>
              </a:ext>
            </a:extLst>
          </p:cNvPr>
          <p:cNvSpPr>
            <a:spLocks noGrp="1"/>
          </p:cNvSpPr>
          <p:nvPr>
            <p:ph type="sldNum" sz="quarter" idx="12"/>
          </p:nvPr>
        </p:nvSpPr>
        <p:spPr/>
        <p:txBody>
          <a:bodyPr/>
          <a:lstStyle/>
          <a:p>
            <a:fld id="{19F4AC4A-7F96-4DE7-ACD4-4560B36C61BE}" type="slidenum">
              <a:rPr lang="th-TH" smtClean="0"/>
              <a:pPr/>
              <a:t>16</a:t>
            </a:fld>
            <a:endParaRPr lang="th-TH"/>
          </a:p>
        </p:txBody>
      </p:sp>
      <p:graphicFrame>
        <p:nvGraphicFramePr>
          <p:cNvPr id="8" name="Table 7">
            <a:extLst>
              <a:ext uri="{FF2B5EF4-FFF2-40B4-BE49-F238E27FC236}">
                <a16:creationId xmlns:a16="http://schemas.microsoft.com/office/drawing/2014/main" id="{74D69BC5-B921-D6D3-8092-55C51D50A6F9}"/>
              </a:ext>
            </a:extLst>
          </p:cNvPr>
          <p:cNvGraphicFramePr>
            <a:graphicFrameLocks noGrp="1"/>
          </p:cNvGraphicFramePr>
          <p:nvPr>
            <p:extLst>
              <p:ext uri="{D42A27DB-BD31-4B8C-83A1-F6EECF244321}">
                <p14:modId xmlns:p14="http://schemas.microsoft.com/office/powerpoint/2010/main" val="2812389909"/>
              </p:ext>
            </p:extLst>
          </p:nvPr>
        </p:nvGraphicFramePr>
        <p:xfrm>
          <a:off x="2215299" y="2097314"/>
          <a:ext cx="7763982" cy="3548635"/>
        </p:xfrm>
        <a:graphic>
          <a:graphicData uri="http://schemas.openxmlformats.org/drawingml/2006/table">
            <a:tbl>
              <a:tblPr firstRow="1" bandRow="1">
                <a:tableStyleId>{5C22544A-7EE6-4342-B048-85BDC9FD1C3A}</a:tableStyleId>
              </a:tblPr>
              <a:tblGrid>
                <a:gridCol w="2586274">
                  <a:extLst>
                    <a:ext uri="{9D8B030D-6E8A-4147-A177-3AD203B41FA5}">
                      <a16:colId xmlns:a16="http://schemas.microsoft.com/office/drawing/2014/main" val="1598226977"/>
                    </a:ext>
                  </a:extLst>
                </a:gridCol>
                <a:gridCol w="2588854">
                  <a:extLst>
                    <a:ext uri="{9D8B030D-6E8A-4147-A177-3AD203B41FA5}">
                      <a16:colId xmlns:a16="http://schemas.microsoft.com/office/drawing/2014/main" val="3052710700"/>
                    </a:ext>
                  </a:extLst>
                </a:gridCol>
                <a:gridCol w="2588854">
                  <a:extLst>
                    <a:ext uri="{9D8B030D-6E8A-4147-A177-3AD203B41FA5}">
                      <a16:colId xmlns:a16="http://schemas.microsoft.com/office/drawing/2014/main" val="1504170645"/>
                    </a:ext>
                  </a:extLst>
                </a:gridCol>
              </a:tblGrid>
              <a:tr h="622555">
                <a:tc>
                  <a:txBody>
                    <a:bodyPr/>
                    <a:lstStyle/>
                    <a:p>
                      <a:r>
                        <a:rPr lang="en-US" sz="1800" b="0" dirty="0">
                          <a:latin typeface="+mn-lt"/>
                        </a:rPr>
                        <a:t>Dataset</a:t>
                      </a:r>
                    </a:p>
                  </a:txBody>
                  <a:tcPr anchor="ctr"/>
                </a:tc>
                <a:tc>
                  <a:txBody>
                    <a:bodyPr/>
                    <a:lstStyle/>
                    <a:p>
                      <a:pPr algn="ctr"/>
                      <a:r>
                        <a:rPr lang="en-US" sz="1800" b="0" dirty="0">
                          <a:latin typeface="+mn-lt"/>
                        </a:rPr>
                        <a:t>Dataset 1</a:t>
                      </a:r>
                      <a:endParaRPr lang="th-TH" sz="1800" b="0" dirty="0">
                        <a:latin typeface="+mn-lt"/>
                      </a:endParaRPr>
                    </a:p>
                  </a:txBody>
                  <a:tcPr anchor="ctr"/>
                </a:tc>
                <a:tc>
                  <a:txBody>
                    <a:bodyPr/>
                    <a:lstStyle/>
                    <a:p>
                      <a:pPr algn="ctr"/>
                      <a:r>
                        <a:rPr lang="en-US" sz="1800" b="0" dirty="0">
                          <a:latin typeface="+mn-lt"/>
                        </a:rPr>
                        <a:t>Dataset 2</a:t>
                      </a:r>
                      <a:endParaRPr lang="th-TH" sz="1800" b="0" dirty="0">
                        <a:latin typeface="+mn-lt"/>
                      </a:endParaRPr>
                    </a:p>
                  </a:txBody>
                  <a:tcPr anchor="ctr"/>
                </a:tc>
                <a:extLst>
                  <a:ext uri="{0D108BD9-81ED-4DB2-BD59-A6C34878D82A}">
                    <a16:rowId xmlns:a16="http://schemas.microsoft.com/office/drawing/2014/main" val="1364126455"/>
                  </a:ext>
                </a:extLst>
              </a:tr>
              <a:tr h="0">
                <a:tc>
                  <a:txBody>
                    <a:bodyPr/>
                    <a:lstStyle/>
                    <a:p>
                      <a:r>
                        <a:rPr lang="en-US" sz="1800" b="0" dirty="0">
                          <a:latin typeface="+mn-lt"/>
                        </a:rPr>
                        <a:t>Loss (MSE)</a:t>
                      </a:r>
                      <a:endParaRPr lang="th-TH" sz="1800" b="0" dirty="0">
                        <a:latin typeface="+mn-lt"/>
                      </a:endParaRPr>
                    </a:p>
                  </a:txBody>
                  <a:tcPr anchor="ctr"/>
                </a:tc>
                <a:tc>
                  <a:txBody>
                    <a:bodyPr/>
                    <a:lstStyle/>
                    <a:p>
                      <a:pPr indent="144145" algn="r" hangingPunct="0">
                        <a:lnSpc>
                          <a:spcPts val="1200"/>
                        </a:lnSpc>
                      </a:pPr>
                      <a:r>
                        <a:rPr lang="en-US" sz="1800" b="0" dirty="0">
                          <a:effectLst/>
                          <a:latin typeface="+mn-lt"/>
                        </a:rPr>
                        <a:t>529.20</a:t>
                      </a:r>
                      <a:endParaRPr lang="en-US" sz="18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800" b="0" dirty="0">
                          <a:effectLst/>
                          <a:latin typeface="+mn-lt"/>
                          <a:ea typeface="Times New Roman" panose="02020603050405020304" pitchFamily="18" charset="0"/>
                        </a:rPr>
                        <a:t>1,365.07</a:t>
                      </a:r>
                    </a:p>
                  </a:txBody>
                  <a:tcPr marL="68580" marR="68580" marT="0" marB="0" anchor="ctr"/>
                </a:tc>
                <a:extLst>
                  <a:ext uri="{0D108BD9-81ED-4DB2-BD59-A6C34878D82A}">
                    <a16:rowId xmlns:a16="http://schemas.microsoft.com/office/drawing/2014/main" val="438236967"/>
                  </a:ext>
                </a:extLst>
              </a:tr>
              <a:tr h="0">
                <a:tc>
                  <a:txBody>
                    <a:bodyPr/>
                    <a:lstStyle/>
                    <a:p>
                      <a:r>
                        <a:rPr lang="en-US" sz="1800" b="0" dirty="0">
                          <a:latin typeface="+mn-lt"/>
                        </a:rPr>
                        <a:t>Validation Loss (MSE)</a:t>
                      </a:r>
                      <a:endParaRPr lang="th-TH" sz="1800" b="0" dirty="0">
                        <a:latin typeface="+mn-lt"/>
                      </a:endParaRPr>
                    </a:p>
                  </a:txBody>
                  <a:tcPr anchor="ctr"/>
                </a:tc>
                <a:tc>
                  <a:txBody>
                    <a:bodyPr/>
                    <a:lstStyle/>
                    <a:p>
                      <a:pPr indent="144145" algn="r" hangingPunct="0">
                        <a:lnSpc>
                          <a:spcPts val="1200"/>
                        </a:lnSpc>
                      </a:pPr>
                      <a:r>
                        <a:rPr lang="en-US" sz="1800" b="0" dirty="0">
                          <a:effectLst/>
                          <a:latin typeface="+mn-lt"/>
                        </a:rPr>
                        <a:t>471.12</a:t>
                      </a:r>
                      <a:endParaRPr lang="en-US" sz="18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800" b="0" dirty="0">
                          <a:effectLst/>
                          <a:latin typeface="+mn-lt"/>
                          <a:ea typeface="Times New Roman" panose="02020603050405020304" pitchFamily="18" charset="0"/>
                        </a:rPr>
                        <a:t>1,557.81</a:t>
                      </a:r>
                    </a:p>
                  </a:txBody>
                  <a:tcPr marL="68580" marR="68580" marT="0" marB="0" anchor="ctr"/>
                </a:tc>
                <a:extLst>
                  <a:ext uri="{0D108BD9-81ED-4DB2-BD59-A6C34878D82A}">
                    <a16:rowId xmlns:a16="http://schemas.microsoft.com/office/drawing/2014/main" val="1674872084"/>
                  </a:ext>
                </a:extLst>
              </a:tr>
              <a:tr h="0">
                <a:tc>
                  <a:txBody>
                    <a:bodyPr/>
                    <a:lstStyle/>
                    <a:p>
                      <a:r>
                        <a:rPr lang="en-US" sz="1800" b="0" dirty="0">
                          <a:latin typeface="+mn-lt"/>
                        </a:rPr>
                        <a:t>% Loss (RMSPE)</a:t>
                      </a:r>
                      <a:endParaRPr lang="th-TH" sz="1800" b="0" dirty="0">
                        <a:latin typeface="+mn-lt"/>
                      </a:endParaRPr>
                    </a:p>
                  </a:txBody>
                  <a:tcPr anchor="ctr"/>
                </a:tc>
                <a:tc>
                  <a:txBody>
                    <a:bodyPr/>
                    <a:lstStyle/>
                    <a:p>
                      <a:pPr indent="144145" algn="r" hangingPunct="0">
                        <a:lnSpc>
                          <a:spcPts val="1200"/>
                        </a:lnSpc>
                      </a:pPr>
                      <a:r>
                        <a:rPr lang="en-US" sz="1800" b="0" dirty="0">
                          <a:effectLst/>
                          <a:latin typeface="+mn-lt"/>
                        </a:rPr>
                        <a:t>29.33</a:t>
                      </a:r>
                      <a:endParaRPr lang="en-US" sz="18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800" b="0" dirty="0">
                          <a:effectLst/>
                          <a:latin typeface="+mn-lt"/>
                          <a:ea typeface="Times New Roman" panose="02020603050405020304" pitchFamily="18" charset="0"/>
                        </a:rPr>
                        <a:t>38.97</a:t>
                      </a:r>
                    </a:p>
                  </a:txBody>
                  <a:tcPr marL="68580" marR="68580" marT="0" marB="0" anchor="ctr"/>
                </a:tc>
                <a:extLst>
                  <a:ext uri="{0D108BD9-81ED-4DB2-BD59-A6C34878D82A}">
                    <a16:rowId xmlns:a16="http://schemas.microsoft.com/office/drawing/2014/main" val="4198784442"/>
                  </a:ext>
                </a:extLst>
              </a:tr>
              <a:tr h="225618">
                <a:tc gridSpan="3">
                  <a:txBody>
                    <a:bodyPr/>
                    <a:lstStyle/>
                    <a:p>
                      <a:r>
                        <a:rPr lang="en-US" sz="1800" b="0" dirty="0">
                          <a:solidFill>
                            <a:schemeClr val="bg1"/>
                          </a:solidFill>
                          <a:latin typeface="+mn-lt"/>
                        </a:rPr>
                        <a:t>Example on Actual Cost data </a:t>
                      </a:r>
                      <a:endParaRPr lang="th-TH" sz="1800" b="0" dirty="0">
                        <a:solidFill>
                          <a:schemeClr val="bg1"/>
                        </a:solidFill>
                        <a:latin typeface="+mn-lt"/>
                      </a:endParaRPr>
                    </a:p>
                  </a:txBody>
                  <a:tcPr anchor="ctr">
                    <a:solidFill>
                      <a:schemeClr val="accent1"/>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th-TH" sz="1800" b="0" dirty="0">
                        <a:latin typeface="+mn-lt"/>
                      </a:endParaRPr>
                    </a:p>
                  </a:txBody>
                  <a:tcPr anchor="ctr"/>
                </a:tc>
                <a:tc hMerge="1">
                  <a:txBody>
                    <a:bodyPr/>
                    <a:lstStyle/>
                    <a:p>
                      <a:pPr algn="r"/>
                      <a:endParaRPr lang="th-TH" sz="1800" b="0" dirty="0">
                        <a:latin typeface="+mn-lt"/>
                      </a:endParaRPr>
                    </a:p>
                  </a:txBody>
                  <a:tcPr anchor="ctr"/>
                </a:tc>
                <a:extLst>
                  <a:ext uri="{0D108BD9-81ED-4DB2-BD59-A6C34878D82A}">
                    <a16:rowId xmlns:a16="http://schemas.microsoft.com/office/drawing/2014/main" val="292050008"/>
                  </a:ext>
                </a:extLst>
              </a:tr>
              <a:tr h="0">
                <a:tc>
                  <a:txBody>
                    <a:bodyPr/>
                    <a:lstStyle/>
                    <a:p>
                      <a:r>
                        <a:rPr lang="en-US" sz="1800" b="0" dirty="0">
                          <a:latin typeface="+mn-lt"/>
                        </a:rPr>
                        <a:t>Range (THB)</a:t>
                      </a:r>
                      <a:endParaRPr lang="th-TH" sz="1800" b="0" dirty="0">
                        <a:latin typeface="+mn-lt"/>
                      </a:endParaRPr>
                    </a:p>
                  </a:txBody>
                  <a:tcPr anchor="ctr"/>
                </a:tc>
                <a:tc>
                  <a:txBody>
                    <a:bodyPr/>
                    <a:lstStyle/>
                    <a:p>
                      <a:pPr algn="r"/>
                      <a:r>
                        <a:rPr lang="en-US" sz="1800" b="0" dirty="0">
                          <a:latin typeface="+mn-lt"/>
                        </a:rPr>
                        <a:t>32.03 – 48.98</a:t>
                      </a:r>
                      <a:endParaRPr lang="th-TH" sz="1800" b="0" dirty="0">
                        <a:latin typeface="+mn-lt"/>
                      </a:endParaRPr>
                    </a:p>
                  </a:txBody>
                  <a:tcPr anchor="ctr"/>
                </a:tc>
                <a:tc>
                  <a:txBody>
                    <a:bodyPr/>
                    <a:lstStyle/>
                    <a:p>
                      <a:pPr algn="r"/>
                      <a:r>
                        <a:rPr lang="en-US" sz="1800" b="0" dirty="0">
                          <a:latin typeface="+mn-lt"/>
                        </a:rPr>
                        <a:t>20.05 – 97.94</a:t>
                      </a:r>
                      <a:endParaRPr lang="th-TH" sz="1800" b="0" dirty="0">
                        <a:latin typeface="+mn-lt"/>
                      </a:endParaRPr>
                    </a:p>
                  </a:txBody>
                  <a:tcPr anchor="ctr"/>
                </a:tc>
                <a:extLst>
                  <a:ext uri="{0D108BD9-81ED-4DB2-BD59-A6C34878D82A}">
                    <a16:rowId xmlns:a16="http://schemas.microsoft.com/office/drawing/2014/main" val="1967901742"/>
                  </a:ext>
                </a:extLst>
              </a:tr>
              <a:tr h="0">
                <a:tc>
                  <a:txBody>
                    <a:bodyPr/>
                    <a:lstStyle/>
                    <a:p>
                      <a:r>
                        <a:rPr lang="en-US" sz="1800" b="0" dirty="0">
                          <a:latin typeface="+mn-lt"/>
                        </a:rPr>
                        <a:t>Mean (THB)</a:t>
                      </a:r>
                      <a:endParaRPr lang="th-TH" sz="1800" b="0" dirty="0">
                        <a:latin typeface="+mn-lt"/>
                      </a:endParaRPr>
                    </a:p>
                  </a:txBody>
                  <a:tcPr anchor="ctr"/>
                </a:tc>
                <a:tc>
                  <a:txBody>
                    <a:bodyPr/>
                    <a:lstStyle/>
                    <a:p>
                      <a:pPr algn="r"/>
                      <a:r>
                        <a:rPr lang="en-US" sz="1800" b="0" dirty="0">
                          <a:latin typeface="+mn-lt"/>
                        </a:rPr>
                        <a:t>40.55</a:t>
                      </a:r>
                      <a:endParaRPr lang="th-TH" sz="1800" b="0" dirty="0">
                        <a:latin typeface="+mn-lt"/>
                      </a:endParaRPr>
                    </a:p>
                  </a:txBody>
                  <a:tcPr anchor="ctr"/>
                </a:tc>
                <a:tc>
                  <a:txBody>
                    <a:bodyPr/>
                    <a:lstStyle/>
                    <a:p>
                      <a:pPr algn="r"/>
                      <a:r>
                        <a:rPr lang="en-US" sz="1800" b="0" dirty="0">
                          <a:latin typeface="+mn-lt"/>
                        </a:rPr>
                        <a:t>51.83</a:t>
                      </a:r>
                      <a:endParaRPr lang="th-TH" sz="1800" b="0" dirty="0">
                        <a:latin typeface="+mn-lt"/>
                      </a:endParaRPr>
                    </a:p>
                  </a:txBody>
                  <a:tcPr anchor="ctr"/>
                </a:tc>
                <a:extLst>
                  <a:ext uri="{0D108BD9-81ED-4DB2-BD59-A6C34878D82A}">
                    <a16:rowId xmlns:a16="http://schemas.microsoft.com/office/drawing/2014/main" val="797497631"/>
                  </a:ext>
                </a:extLst>
              </a:tr>
              <a:tr h="0">
                <a:tc>
                  <a:txBody>
                    <a:bodyPr/>
                    <a:lstStyle/>
                    <a:p>
                      <a:r>
                        <a:rPr lang="en-US" sz="1800" b="0" dirty="0">
                          <a:latin typeface="+mn-lt"/>
                        </a:rPr>
                        <a:t>Predicted (THB)</a:t>
                      </a:r>
                      <a:endParaRPr lang="th-TH" sz="1800" b="0" dirty="0">
                        <a:latin typeface="+mn-lt"/>
                      </a:endParaRPr>
                    </a:p>
                  </a:txBody>
                  <a:tcPr anchor="ctr"/>
                </a:tc>
                <a:tc>
                  <a:txBody>
                    <a:bodyPr/>
                    <a:lstStyle/>
                    <a:p>
                      <a:pPr algn="r"/>
                      <a:r>
                        <a:rPr lang="en-US" sz="1800" b="0" dirty="0">
                          <a:latin typeface="+mn-lt"/>
                        </a:rPr>
                        <a:t>22.64 – 63.35</a:t>
                      </a:r>
                      <a:endParaRPr lang="th-TH" sz="1800" b="0" dirty="0">
                        <a:latin typeface="+mn-lt"/>
                      </a:endParaRPr>
                    </a:p>
                  </a:txBody>
                  <a:tcPr anchor="ctr"/>
                </a:tc>
                <a:tc>
                  <a:txBody>
                    <a:bodyPr/>
                    <a:lstStyle/>
                    <a:p>
                      <a:pPr algn="r"/>
                      <a:r>
                        <a:rPr lang="en-US" sz="1800" b="0" dirty="0">
                          <a:latin typeface="+mn-lt"/>
                        </a:rPr>
                        <a:t>12.24 – 136.11</a:t>
                      </a:r>
                      <a:endParaRPr lang="th-TH" sz="1800" b="0" dirty="0">
                        <a:latin typeface="+mn-lt"/>
                      </a:endParaRPr>
                    </a:p>
                  </a:txBody>
                  <a:tcPr anchor="ctr"/>
                </a:tc>
                <a:extLst>
                  <a:ext uri="{0D108BD9-81ED-4DB2-BD59-A6C34878D82A}">
                    <a16:rowId xmlns:a16="http://schemas.microsoft.com/office/drawing/2014/main" val="1191872849"/>
                  </a:ext>
                </a:extLst>
              </a:tr>
              <a:tr h="0">
                <a:tc>
                  <a:txBody>
                    <a:bodyPr/>
                    <a:lstStyle/>
                    <a:p>
                      <a:r>
                        <a:rPr lang="en-US" sz="1800" b="0" dirty="0">
                          <a:latin typeface="+mn-lt"/>
                        </a:rPr>
                        <a:t>Error (THB)</a:t>
                      </a:r>
                      <a:endParaRPr lang="th-TH" sz="1800" b="0" dirty="0">
                        <a:latin typeface="+mn-lt"/>
                      </a:endParaRPr>
                    </a:p>
                  </a:txBody>
                  <a:tcPr anchor="ctr"/>
                </a:tc>
                <a:tc>
                  <a:txBody>
                    <a:bodyPr/>
                    <a:lstStyle/>
                    <a:p>
                      <a:pPr algn="r"/>
                      <a:r>
                        <a:rPr lang="en-US" sz="1800" b="0" dirty="0">
                          <a:latin typeface="+mn-lt"/>
                        </a:rPr>
                        <a:t>9.39 – 14.37</a:t>
                      </a:r>
                      <a:endParaRPr lang="th-TH" sz="1800" b="0" dirty="0">
                        <a:latin typeface="+mn-lt"/>
                      </a:endParaRPr>
                    </a:p>
                  </a:txBody>
                  <a:tcPr anchor="ctr"/>
                </a:tc>
                <a:tc>
                  <a:txBody>
                    <a:bodyPr/>
                    <a:lstStyle/>
                    <a:p>
                      <a:pPr algn="r"/>
                      <a:r>
                        <a:rPr lang="en-US" sz="1800" b="0" dirty="0">
                          <a:latin typeface="+mn-lt"/>
                        </a:rPr>
                        <a:t>7.81 – 38.17</a:t>
                      </a:r>
                      <a:endParaRPr lang="th-TH" sz="1800" b="0" dirty="0">
                        <a:latin typeface="+mn-lt"/>
                      </a:endParaRPr>
                    </a:p>
                  </a:txBody>
                  <a:tcPr anchor="ctr"/>
                </a:tc>
                <a:extLst>
                  <a:ext uri="{0D108BD9-81ED-4DB2-BD59-A6C34878D82A}">
                    <a16:rowId xmlns:a16="http://schemas.microsoft.com/office/drawing/2014/main" val="1258215338"/>
                  </a:ext>
                </a:extLst>
              </a:tr>
            </a:tbl>
          </a:graphicData>
        </a:graphic>
      </p:graphicFrame>
      <p:sp>
        <p:nvSpPr>
          <p:cNvPr id="5" name="Rectangle: Rounded Corners 4">
            <a:extLst>
              <a:ext uri="{FF2B5EF4-FFF2-40B4-BE49-F238E27FC236}">
                <a16:creationId xmlns:a16="http://schemas.microsoft.com/office/drawing/2014/main" id="{D85E329A-6BF4-B592-8564-9B31DCDF87DD}"/>
              </a:ext>
            </a:extLst>
          </p:cNvPr>
          <p:cNvSpPr/>
          <p:nvPr/>
        </p:nvSpPr>
        <p:spPr>
          <a:xfrm>
            <a:off x="4996873" y="3429000"/>
            <a:ext cx="2336800" cy="37638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sp>
        <p:nvSpPr>
          <p:cNvPr id="7" name="Rectangle: Rounded Corners 6">
            <a:extLst>
              <a:ext uri="{FF2B5EF4-FFF2-40B4-BE49-F238E27FC236}">
                <a16:creationId xmlns:a16="http://schemas.microsoft.com/office/drawing/2014/main" id="{4364A8D7-5B84-AA85-178D-671270449C6A}"/>
              </a:ext>
            </a:extLst>
          </p:cNvPr>
          <p:cNvSpPr/>
          <p:nvPr/>
        </p:nvSpPr>
        <p:spPr>
          <a:xfrm>
            <a:off x="4996873" y="4161092"/>
            <a:ext cx="2336800" cy="37638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sp>
        <p:nvSpPr>
          <p:cNvPr id="9" name="Rectangle: Rounded Corners 8">
            <a:extLst>
              <a:ext uri="{FF2B5EF4-FFF2-40B4-BE49-F238E27FC236}">
                <a16:creationId xmlns:a16="http://schemas.microsoft.com/office/drawing/2014/main" id="{37D4FE40-0B8F-4201-1158-E1BDA65ADEF9}"/>
              </a:ext>
            </a:extLst>
          </p:cNvPr>
          <p:cNvSpPr/>
          <p:nvPr/>
        </p:nvSpPr>
        <p:spPr>
          <a:xfrm>
            <a:off x="4996873" y="4873462"/>
            <a:ext cx="2336800" cy="37638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sp>
        <p:nvSpPr>
          <p:cNvPr id="10" name="Rectangle: Rounded Corners 9">
            <a:extLst>
              <a:ext uri="{FF2B5EF4-FFF2-40B4-BE49-F238E27FC236}">
                <a16:creationId xmlns:a16="http://schemas.microsoft.com/office/drawing/2014/main" id="{C54F2DCF-AA6C-A518-7338-7F8DBBAEC4BE}"/>
              </a:ext>
            </a:extLst>
          </p:cNvPr>
          <p:cNvSpPr/>
          <p:nvPr/>
        </p:nvSpPr>
        <p:spPr>
          <a:xfrm>
            <a:off x="4996873" y="5269163"/>
            <a:ext cx="2336800" cy="37638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sp>
        <p:nvSpPr>
          <p:cNvPr id="11" name="Rectangle: Rounded Corners 10">
            <a:extLst>
              <a:ext uri="{FF2B5EF4-FFF2-40B4-BE49-F238E27FC236}">
                <a16:creationId xmlns:a16="http://schemas.microsoft.com/office/drawing/2014/main" id="{8486F4DB-E9A6-0791-1FFD-C97A04609BC1}"/>
              </a:ext>
            </a:extLst>
          </p:cNvPr>
          <p:cNvSpPr/>
          <p:nvPr/>
        </p:nvSpPr>
        <p:spPr>
          <a:xfrm>
            <a:off x="7639901" y="3429000"/>
            <a:ext cx="2336800" cy="37638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sp>
        <p:nvSpPr>
          <p:cNvPr id="12" name="Rectangle: Rounded Corners 11">
            <a:extLst>
              <a:ext uri="{FF2B5EF4-FFF2-40B4-BE49-F238E27FC236}">
                <a16:creationId xmlns:a16="http://schemas.microsoft.com/office/drawing/2014/main" id="{198C69B5-7303-744E-821D-ACC66C2141EF}"/>
              </a:ext>
            </a:extLst>
          </p:cNvPr>
          <p:cNvSpPr/>
          <p:nvPr/>
        </p:nvSpPr>
        <p:spPr>
          <a:xfrm>
            <a:off x="7639901" y="5249844"/>
            <a:ext cx="2336800" cy="37638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sz="2000" dirty="0"/>
          </a:p>
        </p:txBody>
      </p:sp>
    </p:spTree>
    <p:extLst>
      <p:ext uri="{BB962C8B-B14F-4D97-AF65-F5344CB8AC3E}">
        <p14:creationId xmlns:p14="http://schemas.microsoft.com/office/powerpoint/2010/main" val="49773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969B-0748-2591-9C94-C145AA2E70EC}"/>
              </a:ext>
            </a:extLst>
          </p:cNvPr>
          <p:cNvSpPr>
            <a:spLocks noGrp="1"/>
          </p:cNvSpPr>
          <p:nvPr>
            <p:ph type="title"/>
          </p:nvPr>
        </p:nvSpPr>
        <p:spPr/>
        <p:txBody>
          <a:bodyPr/>
          <a:lstStyle/>
          <a:p>
            <a:r>
              <a:rPr lang="en-US" dirty="0"/>
              <a:t>5.3 Discussion</a:t>
            </a:r>
            <a:endParaRPr lang="th-TH" dirty="0"/>
          </a:p>
        </p:txBody>
      </p:sp>
      <p:sp>
        <p:nvSpPr>
          <p:cNvPr id="3" name="Content Placeholder 2">
            <a:extLst>
              <a:ext uri="{FF2B5EF4-FFF2-40B4-BE49-F238E27FC236}">
                <a16:creationId xmlns:a16="http://schemas.microsoft.com/office/drawing/2014/main" id="{B6EFBD8C-6D40-2D5B-4CDA-4F808980CD9E}"/>
              </a:ext>
            </a:extLst>
          </p:cNvPr>
          <p:cNvSpPr>
            <a:spLocks noGrp="1"/>
          </p:cNvSpPr>
          <p:nvPr>
            <p:ph idx="1"/>
          </p:nvPr>
        </p:nvSpPr>
        <p:spPr/>
        <p:txBody>
          <a:bodyPr/>
          <a:lstStyle/>
          <a:p>
            <a:r>
              <a:rPr lang="en-US" dirty="0"/>
              <a:t>Strong</a:t>
            </a:r>
          </a:p>
          <a:p>
            <a:pPr lvl="1"/>
            <a:r>
              <a:rPr lang="en-US" dirty="0"/>
              <a:t>Specially designed for cost estimation</a:t>
            </a:r>
          </a:p>
          <a:p>
            <a:pPr lvl="1"/>
            <a:r>
              <a:rPr lang="en-US"/>
              <a:t>Clear structure and explainable</a:t>
            </a:r>
            <a:endParaRPr lang="en-US" dirty="0"/>
          </a:p>
          <a:p>
            <a:r>
              <a:rPr lang="en-US" dirty="0"/>
              <a:t>Weakness</a:t>
            </a:r>
          </a:p>
          <a:p>
            <a:pPr lvl="1"/>
            <a:r>
              <a:rPr lang="en-US" dirty="0"/>
              <a:t>Rough model structure</a:t>
            </a:r>
          </a:p>
          <a:p>
            <a:pPr lvl="1"/>
            <a:r>
              <a:rPr lang="en-US" dirty="0"/>
              <a:t>Incomprehensive sample data or Incomplete nature understanding</a:t>
            </a:r>
            <a:endParaRPr lang="th-TH" dirty="0"/>
          </a:p>
        </p:txBody>
      </p:sp>
      <p:sp>
        <p:nvSpPr>
          <p:cNvPr id="4" name="Slide Number Placeholder 3">
            <a:extLst>
              <a:ext uri="{FF2B5EF4-FFF2-40B4-BE49-F238E27FC236}">
                <a16:creationId xmlns:a16="http://schemas.microsoft.com/office/drawing/2014/main" id="{4517A7CD-2123-E024-A06D-3DF0AA3D2420}"/>
              </a:ext>
            </a:extLst>
          </p:cNvPr>
          <p:cNvSpPr>
            <a:spLocks noGrp="1"/>
          </p:cNvSpPr>
          <p:nvPr>
            <p:ph type="sldNum" sz="quarter" idx="12"/>
          </p:nvPr>
        </p:nvSpPr>
        <p:spPr/>
        <p:txBody>
          <a:bodyPr/>
          <a:lstStyle/>
          <a:p>
            <a:fld id="{19F4AC4A-7F96-4DE7-ACD4-4560B36C61BE}" type="slidenum">
              <a:rPr lang="th-TH" smtClean="0"/>
              <a:pPr/>
              <a:t>17</a:t>
            </a:fld>
            <a:endParaRPr lang="th-TH" dirty="0"/>
          </a:p>
        </p:txBody>
      </p:sp>
    </p:spTree>
    <p:extLst>
      <p:ext uri="{BB962C8B-B14F-4D97-AF65-F5344CB8AC3E}">
        <p14:creationId xmlns:p14="http://schemas.microsoft.com/office/powerpoint/2010/main" val="3889501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B00ACA4F-97AA-A6C4-EC54-5BA8AF60527A}"/>
              </a:ext>
            </a:extLst>
          </p:cNvPr>
          <p:cNvSpPr>
            <a:spLocks noGrp="1"/>
          </p:cNvSpPr>
          <p:nvPr>
            <p:ph type="title"/>
          </p:nvPr>
        </p:nvSpPr>
        <p:spPr/>
        <p:txBody>
          <a:bodyPr/>
          <a:lstStyle/>
          <a:p>
            <a:r>
              <a:rPr lang="en-US" dirty="0"/>
              <a:t>6. Conclusion and Future Work</a:t>
            </a:r>
            <a:endParaRPr lang="th-TH" dirty="0"/>
          </a:p>
        </p:txBody>
      </p:sp>
      <p:sp>
        <p:nvSpPr>
          <p:cNvPr id="3" name="ตัวแทนเนื้อหา 2">
            <a:extLst>
              <a:ext uri="{FF2B5EF4-FFF2-40B4-BE49-F238E27FC236}">
                <a16:creationId xmlns:a16="http://schemas.microsoft.com/office/drawing/2014/main" id="{D53D3CEA-F1D9-E55C-6467-A16EE19DAA79}"/>
              </a:ext>
            </a:extLst>
          </p:cNvPr>
          <p:cNvSpPr>
            <a:spLocks noGrp="1"/>
          </p:cNvSpPr>
          <p:nvPr>
            <p:ph idx="1"/>
          </p:nvPr>
        </p:nvSpPr>
        <p:spPr/>
        <p:txBody>
          <a:bodyPr/>
          <a:lstStyle/>
          <a:p>
            <a:r>
              <a:rPr lang="en-US" dirty="0"/>
              <a:t>This research creates the TDCE model which is a glass box cost estimation model based on TDABC and ANN</a:t>
            </a:r>
          </a:p>
          <a:p>
            <a:r>
              <a:rPr lang="en-US" dirty="0"/>
              <a:t>The Model is clear and explainable</a:t>
            </a:r>
          </a:p>
          <a:p>
            <a:r>
              <a:rPr lang="en-US" dirty="0"/>
              <a:t>The model produces a prediction result with an error of 25-40 % </a:t>
            </a:r>
          </a:p>
          <a:p>
            <a:r>
              <a:rPr lang="en-US" dirty="0"/>
              <a:t>The model has some problem on resolution level and sample data nature</a:t>
            </a:r>
          </a:p>
          <a:p>
            <a:r>
              <a:rPr lang="en-US" dirty="0"/>
              <a:t>Future work is to evaluate and fine-tune with real-world data </a:t>
            </a:r>
            <a:endParaRPr lang="th-TH" dirty="0"/>
          </a:p>
        </p:txBody>
      </p:sp>
      <p:sp>
        <p:nvSpPr>
          <p:cNvPr id="4" name="ตัวแทนหมายเลขสไลด์ 3">
            <a:extLst>
              <a:ext uri="{FF2B5EF4-FFF2-40B4-BE49-F238E27FC236}">
                <a16:creationId xmlns:a16="http://schemas.microsoft.com/office/drawing/2014/main" id="{80DF89B8-3A26-2502-1AA6-6428B8363D3B}"/>
              </a:ext>
            </a:extLst>
          </p:cNvPr>
          <p:cNvSpPr>
            <a:spLocks noGrp="1"/>
          </p:cNvSpPr>
          <p:nvPr>
            <p:ph type="sldNum" sz="quarter" idx="12"/>
          </p:nvPr>
        </p:nvSpPr>
        <p:spPr/>
        <p:txBody>
          <a:bodyPr/>
          <a:lstStyle/>
          <a:p>
            <a:fld id="{19F4AC4A-7F96-4DE7-ACD4-4560B36C61BE}" type="slidenum">
              <a:rPr lang="th-TH" smtClean="0"/>
              <a:pPr/>
              <a:t>18</a:t>
            </a:fld>
            <a:endParaRPr lang="th-TH"/>
          </a:p>
        </p:txBody>
      </p:sp>
    </p:spTree>
    <p:extLst>
      <p:ext uri="{BB962C8B-B14F-4D97-AF65-F5344CB8AC3E}">
        <p14:creationId xmlns:p14="http://schemas.microsoft.com/office/powerpoint/2010/main" val="985434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BA1C1B-1010-C47E-DD3F-E4F3995136FD}"/>
              </a:ext>
            </a:extLst>
          </p:cNvPr>
          <p:cNvSpPr>
            <a:spLocks noGrp="1"/>
          </p:cNvSpPr>
          <p:nvPr>
            <p:ph type="title"/>
          </p:nvPr>
        </p:nvSpPr>
        <p:spPr/>
        <p:txBody>
          <a:bodyPr/>
          <a:lstStyle/>
          <a:p>
            <a:r>
              <a:rPr lang="en-US"/>
              <a:t>Any Questions ?</a:t>
            </a:r>
            <a:endParaRPr lang="th-TH"/>
          </a:p>
        </p:txBody>
      </p:sp>
      <p:sp>
        <p:nvSpPr>
          <p:cNvPr id="6" name="Text Placeholder 5">
            <a:extLst>
              <a:ext uri="{FF2B5EF4-FFF2-40B4-BE49-F238E27FC236}">
                <a16:creationId xmlns:a16="http://schemas.microsoft.com/office/drawing/2014/main" id="{B0A4B224-7CCF-1CCE-105C-BF928F13F346}"/>
              </a:ext>
            </a:extLst>
          </p:cNvPr>
          <p:cNvSpPr>
            <a:spLocks noGrp="1"/>
          </p:cNvSpPr>
          <p:nvPr>
            <p:ph type="body" idx="1"/>
          </p:nvPr>
        </p:nvSpPr>
        <p:spPr/>
        <p:txBody>
          <a:bodyPr/>
          <a:lstStyle/>
          <a:p>
            <a:endParaRPr lang="th-TH"/>
          </a:p>
        </p:txBody>
      </p:sp>
      <p:sp>
        <p:nvSpPr>
          <p:cNvPr id="4" name="Slide Number Placeholder 3">
            <a:extLst>
              <a:ext uri="{FF2B5EF4-FFF2-40B4-BE49-F238E27FC236}">
                <a16:creationId xmlns:a16="http://schemas.microsoft.com/office/drawing/2014/main" id="{A00AB034-39C1-80CE-4491-6A09A55AA7B7}"/>
              </a:ext>
            </a:extLst>
          </p:cNvPr>
          <p:cNvSpPr>
            <a:spLocks noGrp="1"/>
          </p:cNvSpPr>
          <p:nvPr>
            <p:ph type="sldNum" sz="quarter" idx="12"/>
          </p:nvPr>
        </p:nvSpPr>
        <p:spPr/>
        <p:txBody>
          <a:bodyPr/>
          <a:lstStyle/>
          <a:p>
            <a:fld id="{19F4AC4A-7F96-4DE7-ACD4-4560B36C61BE}" type="slidenum">
              <a:rPr lang="th-TH" smtClean="0"/>
              <a:pPr/>
              <a:t>19</a:t>
            </a:fld>
            <a:endParaRPr lang="th-TH"/>
          </a:p>
        </p:txBody>
      </p:sp>
    </p:spTree>
    <p:extLst>
      <p:ext uri="{BB962C8B-B14F-4D97-AF65-F5344CB8AC3E}">
        <p14:creationId xmlns:p14="http://schemas.microsoft.com/office/powerpoint/2010/main" val="1524031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E8885-5F0C-1039-E21D-13DFCB60B7ED}"/>
              </a:ext>
            </a:extLst>
          </p:cNvPr>
          <p:cNvSpPr>
            <a:spLocks noGrp="1"/>
          </p:cNvSpPr>
          <p:nvPr>
            <p:ph type="title"/>
          </p:nvPr>
        </p:nvSpPr>
        <p:spPr/>
        <p:txBody>
          <a:bodyPr/>
          <a:lstStyle/>
          <a:p>
            <a:r>
              <a:rPr lang="en-US" dirty="0"/>
              <a:t>1. Problem Statement</a:t>
            </a:r>
            <a:endParaRPr lang="th-TH" dirty="0"/>
          </a:p>
        </p:txBody>
      </p:sp>
      <p:sp>
        <p:nvSpPr>
          <p:cNvPr id="6" name="Content Placeholder 5">
            <a:extLst>
              <a:ext uri="{FF2B5EF4-FFF2-40B4-BE49-F238E27FC236}">
                <a16:creationId xmlns:a16="http://schemas.microsoft.com/office/drawing/2014/main" id="{8F1D0511-57F8-7EA7-56FB-7DB944BD2120}"/>
              </a:ext>
            </a:extLst>
          </p:cNvPr>
          <p:cNvSpPr>
            <a:spLocks noGrp="1"/>
          </p:cNvSpPr>
          <p:nvPr>
            <p:ph idx="1"/>
          </p:nvPr>
        </p:nvSpPr>
        <p:spPr>
          <a:xfrm>
            <a:off x="838200" y="1497821"/>
            <a:ext cx="10515600" cy="1687622"/>
          </a:xfrm>
        </p:spPr>
        <p:txBody>
          <a:bodyPr>
            <a:normAutofit/>
          </a:bodyPr>
          <a:lstStyle/>
          <a:p>
            <a:r>
              <a:rPr lang="en-US" dirty="0"/>
              <a:t>Artificial Neural Network (ANN) is famous for analogy-based construction cost estimation</a:t>
            </a:r>
          </a:p>
          <a:p>
            <a:r>
              <a:rPr lang="en-US" dirty="0"/>
              <a:t>Generalizability makes another manufacturing cost estimation possible with some limitation</a:t>
            </a:r>
          </a:p>
          <a:p>
            <a:endParaRPr lang="en-US" dirty="0"/>
          </a:p>
        </p:txBody>
      </p:sp>
      <p:sp>
        <p:nvSpPr>
          <p:cNvPr id="4" name="Slide Number Placeholder 3">
            <a:extLst>
              <a:ext uri="{FF2B5EF4-FFF2-40B4-BE49-F238E27FC236}">
                <a16:creationId xmlns:a16="http://schemas.microsoft.com/office/drawing/2014/main" id="{F279AED7-3FC4-ACE5-6CB6-3C6F827C1D4B}"/>
              </a:ext>
            </a:extLst>
          </p:cNvPr>
          <p:cNvSpPr>
            <a:spLocks noGrp="1"/>
          </p:cNvSpPr>
          <p:nvPr>
            <p:ph type="sldNum" sz="quarter" idx="12"/>
          </p:nvPr>
        </p:nvSpPr>
        <p:spPr/>
        <p:txBody>
          <a:bodyPr/>
          <a:lstStyle/>
          <a:p>
            <a:fld id="{19F4AC4A-7F96-4DE7-ACD4-4560B36C61BE}" type="slidenum">
              <a:rPr lang="th-TH" smtClean="0"/>
              <a:pPr/>
              <a:t>2</a:t>
            </a:fld>
            <a:endParaRPr lang="th-TH"/>
          </a:p>
        </p:txBody>
      </p:sp>
      <p:sp>
        <p:nvSpPr>
          <p:cNvPr id="3" name="วงรี 2">
            <a:extLst>
              <a:ext uri="{FF2B5EF4-FFF2-40B4-BE49-F238E27FC236}">
                <a16:creationId xmlns:a16="http://schemas.microsoft.com/office/drawing/2014/main" id="{2817CD0B-6D00-5E83-9CFA-10C7FC96E64F}"/>
              </a:ext>
            </a:extLst>
          </p:cNvPr>
          <p:cNvSpPr/>
          <p:nvPr/>
        </p:nvSpPr>
        <p:spPr>
          <a:xfrm>
            <a:off x="1372419" y="3429000"/>
            <a:ext cx="2392162" cy="2392162"/>
          </a:xfrm>
          <a:prstGeom prst="ellipse">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กล่องข้อความ 4">
            <a:extLst>
              <a:ext uri="{FF2B5EF4-FFF2-40B4-BE49-F238E27FC236}">
                <a16:creationId xmlns:a16="http://schemas.microsoft.com/office/drawing/2014/main" id="{79A3B82E-0C66-8778-01BC-260FD1B22FA1}"/>
              </a:ext>
            </a:extLst>
          </p:cNvPr>
          <p:cNvSpPr txBox="1"/>
          <p:nvPr/>
        </p:nvSpPr>
        <p:spPr>
          <a:xfrm>
            <a:off x="1532710" y="4625081"/>
            <a:ext cx="2071579" cy="738664"/>
          </a:xfrm>
          <a:prstGeom prst="rect">
            <a:avLst/>
          </a:prstGeom>
          <a:noFill/>
        </p:spPr>
        <p:txBody>
          <a:bodyPr wrap="square" rtlCol="0">
            <a:spAutoFit/>
          </a:bodyPr>
          <a:lstStyle/>
          <a:p>
            <a:pPr algn="ctr"/>
            <a:r>
              <a:rPr lang="en-US" sz="2100">
                <a:solidFill>
                  <a:schemeClr val="bg1"/>
                </a:solidFill>
              </a:rPr>
              <a:t>Rich Architecture</a:t>
            </a:r>
            <a:endParaRPr lang="th-TH" sz="2100">
              <a:solidFill>
                <a:schemeClr val="bg1"/>
              </a:solidFill>
            </a:endParaRPr>
          </a:p>
        </p:txBody>
      </p:sp>
      <p:sp>
        <p:nvSpPr>
          <p:cNvPr id="10" name="วงรี 9">
            <a:extLst>
              <a:ext uri="{FF2B5EF4-FFF2-40B4-BE49-F238E27FC236}">
                <a16:creationId xmlns:a16="http://schemas.microsoft.com/office/drawing/2014/main" id="{F93DEDEA-DF74-1CFA-7614-4329E36F48E5}"/>
              </a:ext>
            </a:extLst>
          </p:cNvPr>
          <p:cNvSpPr/>
          <p:nvPr/>
        </p:nvSpPr>
        <p:spPr>
          <a:xfrm>
            <a:off x="4800864" y="3429000"/>
            <a:ext cx="2392162" cy="2392162"/>
          </a:xfrm>
          <a:prstGeom prst="ellipse">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th-TH"/>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th-TH"/>
          </a:p>
        </p:txBody>
      </p:sp>
      <p:sp>
        <p:nvSpPr>
          <p:cNvPr id="12" name="กล่องข้อความ 11">
            <a:extLst>
              <a:ext uri="{FF2B5EF4-FFF2-40B4-BE49-F238E27FC236}">
                <a16:creationId xmlns:a16="http://schemas.microsoft.com/office/drawing/2014/main" id="{06EF2645-172A-B708-46B1-FB819E7B40EF}"/>
              </a:ext>
            </a:extLst>
          </p:cNvPr>
          <p:cNvSpPr txBox="1"/>
          <p:nvPr/>
        </p:nvSpPr>
        <p:spPr>
          <a:xfrm>
            <a:off x="4961155" y="4625081"/>
            <a:ext cx="2071579"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r>
              <a:rPr lang="en-US" sz="2100">
                <a:solidFill>
                  <a:schemeClr val="bg1"/>
                </a:solidFill>
              </a:rPr>
              <a:t>Unexplainable Result</a:t>
            </a:r>
            <a:endParaRPr lang="th-TH" sz="2100">
              <a:solidFill>
                <a:schemeClr val="bg1"/>
              </a:solidFill>
            </a:endParaRPr>
          </a:p>
        </p:txBody>
      </p:sp>
      <p:sp>
        <p:nvSpPr>
          <p:cNvPr id="16" name="วงรี 15">
            <a:extLst>
              <a:ext uri="{FF2B5EF4-FFF2-40B4-BE49-F238E27FC236}">
                <a16:creationId xmlns:a16="http://schemas.microsoft.com/office/drawing/2014/main" id="{E0360B7C-DAAA-AB86-707E-C86CC6559725}"/>
              </a:ext>
            </a:extLst>
          </p:cNvPr>
          <p:cNvSpPr/>
          <p:nvPr/>
        </p:nvSpPr>
        <p:spPr>
          <a:xfrm>
            <a:off x="8031349" y="3429000"/>
            <a:ext cx="2392162" cy="2392162"/>
          </a:xfrm>
          <a:prstGeom prst="ellipse">
            <a:avLst/>
          </a:pr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th-TH"/>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th-TH"/>
          </a:p>
        </p:txBody>
      </p:sp>
      <p:sp>
        <p:nvSpPr>
          <p:cNvPr id="18" name="กล่องข้อความ 17">
            <a:extLst>
              <a:ext uri="{FF2B5EF4-FFF2-40B4-BE49-F238E27FC236}">
                <a16:creationId xmlns:a16="http://schemas.microsoft.com/office/drawing/2014/main" id="{0599E057-26F6-A5A5-7A6A-0E0CEEF01441}"/>
              </a:ext>
            </a:extLst>
          </p:cNvPr>
          <p:cNvSpPr txBox="1"/>
          <p:nvPr/>
        </p:nvSpPr>
        <p:spPr>
          <a:xfrm>
            <a:off x="8191640" y="4920915"/>
            <a:ext cx="207157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r>
              <a:rPr lang="en-US" sz="2100">
                <a:solidFill>
                  <a:schemeClr val="bg1"/>
                </a:solidFill>
              </a:rPr>
              <a:t>Black Box</a:t>
            </a:r>
            <a:endParaRPr lang="th-TH" sz="2100">
              <a:solidFill>
                <a:schemeClr val="bg1"/>
              </a:solidFill>
            </a:endParaRPr>
          </a:p>
        </p:txBody>
      </p:sp>
      <p:pic>
        <p:nvPicPr>
          <p:cNvPr id="11" name="Graphic 10" descr="Box with solid fill">
            <a:extLst>
              <a:ext uri="{FF2B5EF4-FFF2-40B4-BE49-F238E27FC236}">
                <a16:creationId xmlns:a16="http://schemas.microsoft.com/office/drawing/2014/main" id="{C538CE8D-C1BA-90A6-4AF4-79DCA46C5D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3577" y="3849137"/>
            <a:ext cx="1133192" cy="1133192"/>
          </a:xfrm>
          <a:prstGeom prst="rect">
            <a:avLst/>
          </a:prstGeom>
        </p:spPr>
      </p:pic>
      <p:pic>
        <p:nvPicPr>
          <p:cNvPr id="1026" name="Picture 2" descr="Results Icon / Consistent Results In Studies Color Icon 2103669 ...">
            <a:extLst>
              <a:ext uri="{FF2B5EF4-FFF2-40B4-BE49-F238E27FC236}">
                <a16:creationId xmlns:a16="http://schemas.microsoft.com/office/drawing/2014/main" id="{8E549850-4FF8-F36A-89B9-8A966F9DED44}"/>
              </a:ext>
            </a:extLst>
          </p:cNvPr>
          <p:cNvPicPr>
            <a:picLocks noChangeAspect="1" noChangeArrowheads="1"/>
          </p:cNvPicPr>
          <p:nvPr/>
        </p:nvPicPr>
        <p:blipFill>
          <a:blip r:embed="rId5">
            <a:clrChange>
              <a:clrFrom>
                <a:srgbClr val="FCFCFC"/>
              </a:clrFrom>
              <a:clrTo>
                <a:srgbClr val="FCFCFC">
                  <a:alpha val="0"/>
                </a:srgbClr>
              </a:clrTo>
            </a:clrChange>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581069" y="3849136"/>
            <a:ext cx="811040" cy="848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omplexität - Kostenlose elektronik-Icons">
            <a:extLst>
              <a:ext uri="{FF2B5EF4-FFF2-40B4-BE49-F238E27FC236}">
                <a16:creationId xmlns:a16="http://schemas.microsoft.com/office/drawing/2014/main" id="{4A2CD338-3BB0-7C66-1DD0-1634FA54486A}"/>
              </a:ext>
            </a:extLst>
          </p:cNvPr>
          <p:cNvPicPr>
            <a:picLocks noChangeAspect="1" noChangeArrowheads="1"/>
          </p:cNvPicPr>
          <p:nvPr/>
        </p:nvPicPr>
        <p:blipFill>
          <a:blip r:embed="rId7">
            <a:biLevel thresh="25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126847" y="3744939"/>
            <a:ext cx="883303" cy="883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184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FDAAB-B52B-AB3C-5365-6E272B3DBE4B}"/>
              </a:ext>
            </a:extLst>
          </p:cNvPr>
          <p:cNvSpPr>
            <a:spLocks noGrp="1"/>
          </p:cNvSpPr>
          <p:nvPr>
            <p:ph type="title"/>
          </p:nvPr>
        </p:nvSpPr>
        <p:spPr/>
        <p:txBody>
          <a:bodyPr/>
          <a:lstStyle/>
          <a:p>
            <a:r>
              <a:rPr lang="en-US" dirty="0"/>
              <a:t>Reserved / Extra Slides</a:t>
            </a:r>
            <a:endParaRPr lang="th-TH" dirty="0"/>
          </a:p>
        </p:txBody>
      </p:sp>
      <p:sp>
        <p:nvSpPr>
          <p:cNvPr id="3" name="Text Placeholder 2">
            <a:extLst>
              <a:ext uri="{FF2B5EF4-FFF2-40B4-BE49-F238E27FC236}">
                <a16:creationId xmlns:a16="http://schemas.microsoft.com/office/drawing/2014/main" id="{67902CC4-D065-1164-3D66-4831C3B124AA}"/>
              </a:ext>
            </a:extLst>
          </p:cNvPr>
          <p:cNvSpPr>
            <a:spLocks noGrp="1"/>
          </p:cNvSpPr>
          <p:nvPr>
            <p:ph type="body" idx="1"/>
          </p:nvPr>
        </p:nvSpPr>
        <p:spPr/>
        <p:txBody>
          <a:bodyPr/>
          <a:lstStyle/>
          <a:p>
            <a:endParaRPr lang="th-TH"/>
          </a:p>
        </p:txBody>
      </p:sp>
      <p:sp>
        <p:nvSpPr>
          <p:cNvPr id="4" name="Slide Number Placeholder 3">
            <a:extLst>
              <a:ext uri="{FF2B5EF4-FFF2-40B4-BE49-F238E27FC236}">
                <a16:creationId xmlns:a16="http://schemas.microsoft.com/office/drawing/2014/main" id="{EE754411-BE5C-E054-4501-EE1F38C05C25}"/>
              </a:ext>
            </a:extLst>
          </p:cNvPr>
          <p:cNvSpPr>
            <a:spLocks noGrp="1"/>
          </p:cNvSpPr>
          <p:nvPr>
            <p:ph type="sldNum" sz="quarter" idx="12"/>
          </p:nvPr>
        </p:nvSpPr>
        <p:spPr/>
        <p:txBody>
          <a:bodyPr/>
          <a:lstStyle/>
          <a:p>
            <a:fld id="{19F4AC4A-7F96-4DE7-ACD4-4560B36C61BE}" type="slidenum">
              <a:rPr lang="th-TH" smtClean="0"/>
              <a:t>20</a:t>
            </a:fld>
            <a:endParaRPr lang="th-TH"/>
          </a:p>
        </p:txBody>
      </p:sp>
    </p:spTree>
    <p:extLst>
      <p:ext uri="{BB962C8B-B14F-4D97-AF65-F5344CB8AC3E}">
        <p14:creationId xmlns:p14="http://schemas.microsoft.com/office/powerpoint/2010/main" val="671312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B5F8E6C-3C01-7B68-90EC-37CA0D832DFF}"/>
              </a:ext>
            </a:extLst>
          </p:cNvPr>
          <p:cNvSpPr/>
          <p:nvPr/>
        </p:nvSpPr>
        <p:spPr>
          <a:xfrm rot="20012393">
            <a:off x="901955" y="4447460"/>
            <a:ext cx="1473823" cy="126465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Rectangle 19">
            <a:extLst>
              <a:ext uri="{FF2B5EF4-FFF2-40B4-BE49-F238E27FC236}">
                <a16:creationId xmlns:a16="http://schemas.microsoft.com/office/drawing/2014/main" id="{9DBB268A-3115-908B-F9AF-E270C7F97F2D}"/>
              </a:ext>
            </a:extLst>
          </p:cNvPr>
          <p:cNvSpPr/>
          <p:nvPr/>
        </p:nvSpPr>
        <p:spPr>
          <a:xfrm rot="21175383">
            <a:off x="539520" y="3502128"/>
            <a:ext cx="1473823" cy="126465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 name="Rectangle 18">
            <a:extLst>
              <a:ext uri="{FF2B5EF4-FFF2-40B4-BE49-F238E27FC236}">
                <a16:creationId xmlns:a16="http://schemas.microsoft.com/office/drawing/2014/main" id="{38B7ACD4-0369-0EFB-67CC-8AC9219C4F06}"/>
              </a:ext>
            </a:extLst>
          </p:cNvPr>
          <p:cNvSpPr/>
          <p:nvPr/>
        </p:nvSpPr>
        <p:spPr>
          <a:xfrm>
            <a:off x="248967" y="2275738"/>
            <a:ext cx="1473823" cy="126465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Rectangle 17">
            <a:extLst>
              <a:ext uri="{FF2B5EF4-FFF2-40B4-BE49-F238E27FC236}">
                <a16:creationId xmlns:a16="http://schemas.microsoft.com/office/drawing/2014/main" id="{CC0BFFA5-FBFC-CD5D-B651-09804BAEB437}"/>
              </a:ext>
            </a:extLst>
          </p:cNvPr>
          <p:cNvSpPr/>
          <p:nvPr/>
        </p:nvSpPr>
        <p:spPr>
          <a:xfrm rot="1756448">
            <a:off x="1222573" y="1339504"/>
            <a:ext cx="1473823" cy="126465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Title 1">
            <a:extLst>
              <a:ext uri="{FF2B5EF4-FFF2-40B4-BE49-F238E27FC236}">
                <a16:creationId xmlns:a16="http://schemas.microsoft.com/office/drawing/2014/main" id="{192170C9-AB1C-5AD8-5D36-FED676192C11}"/>
              </a:ext>
            </a:extLst>
          </p:cNvPr>
          <p:cNvSpPr>
            <a:spLocks noGrp="1"/>
          </p:cNvSpPr>
          <p:nvPr>
            <p:ph type="title"/>
          </p:nvPr>
        </p:nvSpPr>
        <p:spPr/>
        <p:txBody>
          <a:bodyPr/>
          <a:lstStyle/>
          <a:p>
            <a:r>
              <a:rPr lang="en-US" dirty="0"/>
              <a:t>Learning Algorithm</a:t>
            </a:r>
            <a:endParaRPr lang="th-TH" dirty="0"/>
          </a:p>
        </p:txBody>
      </p:sp>
      <p:sp>
        <p:nvSpPr>
          <p:cNvPr id="4" name="Slide Number Placeholder 3">
            <a:extLst>
              <a:ext uri="{FF2B5EF4-FFF2-40B4-BE49-F238E27FC236}">
                <a16:creationId xmlns:a16="http://schemas.microsoft.com/office/drawing/2014/main" id="{1A89002A-42D8-CC1D-7538-719689E048B0}"/>
              </a:ext>
            </a:extLst>
          </p:cNvPr>
          <p:cNvSpPr>
            <a:spLocks noGrp="1"/>
          </p:cNvSpPr>
          <p:nvPr>
            <p:ph type="sldNum" sz="quarter" idx="12"/>
          </p:nvPr>
        </p:nvSpPr>
        <p:spPr/>
        <p:txBody>
          <a:bodyPr/>
          <a:lstStyle/>
          <a:p>
            <a:fld id="{19F4AC4A-7F96-4DE7-ACD4-4560B36C61BE}" type="slidenum">
              <a:rPr lang="th-TH" smtClean="0"/>
              <a:pPr/>
              <a:t>21</a:t>
            </a:fld>
            <a:endParaRPr lang="th-TH"/>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5C6ACD75-1D92-9976-EFC8-033C94C57FAD}"/>
                  </a:ext>
                </a:extLst>
              </p:cNvPr>
              <p:cNvGraphicFramePr>
                <a:graphicFrameLocks noChangeAspect="1"/>
              </p:cNvGraphicFramePr>
              <p:nvPr>
                <p:extLst>
                  <p:ext uri="{D42A27DB-BD31-4B8C-83A1-F6EECF244321}">
                    <p14:modId xmlns:p14="http://schemas.microsoft.com/office/powerpoint/2010/main" val="3656965070"/>
                  </p:ext>
                </p:extLst>
              </p:nvPr>
            </p:nvGraphicFramePr>
            <p:xfrm>
              <a:off x="-303347" y="1380348"/>
              <a:ext cx="4741521" cy="3979831"/>
            </p:xfrm>
            <a:graphic>
              <a:graphicData uri="http://schemas.microsoft.com/office/drawing/2017/model3d">
                <am3d:model3d r:embed="rId3">
                  <am3d:spPr>
                    <a:xfrm>
                      <a:off x="0" y="0"/>
                      <a:ext cx="4741521" cy="3979831"/>
                    </a:xfrm>
                    <a:prstGeom prst="rect">
                      <a:avLst/>
                    </a:prstGeom>
                  </am3d:spPr>
                  <am3d:camera>
                    <am3d:pos x="0" y="0" z="69747171"/>
                    <am3d:up dx="0" dy="36000000" dz="0"/>
                    <am3d:lookAt x="0" y="0" z="0"/>
                    <am3d:perspective fov="2700000"/>
                  </am3d:camera>
                  <am3d:trans>
                    <am3d:meterPerModelUnit n="1308127" d="1000000"/>
                    <am3d:preTrans dx="-21334" dy="-9980303" dz="-25290911"/>
                    <am3d:scale>
                      <am3d:sx n="1000000" d="1000000"/>
                      <am3d:sy n="1000000" d="1000000"/>
                      <am3d:sz n="1000000" d="1000000"/>
                    </am3d:scale>
                    <am3d:rot ax="4097966" ay="944584" az="2057040"/>
                    <am3d:postTrans dx="0" dy="0" dz="0"/>
                  </am3d:trans>
                  <am3d:raster rName="Office3DRenderer" rVer="16.0.8326">
                    <am3d:blip r:embed="rId4"/>
                  </am3d:raster>
                  <am3d:objViewport viewportSz="54460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5C6ACD75-1D92-9976-EFC8-033C94C57FAD}"/>
                  </a:ext>
                </a:extLst>
              </p:cNvPr>
              <p:cNvPicPr>
                <a:picLocks noGrp="1" noRot="1" noChangeAspect="1" noMove="1" noResize="1" noEditPoints="1" noAdjustHandles="1" noChangeArrowheads="1" noChangeShapeType="1" noCrop="1"/>
              </p:cNvPicPr>
              <p:nvPr/>
            </p:nvPicPr>
            <p:blipFill>
              <a:blip r:embed="rId4"/>
              <a:stretch>
                <a:fillRect/>
              </a:stretch>
            </p:blipFill>
            <p:spPr>
              <a:xfrm>
                <a:off x="-303347" y="1380348"/>
                <a:ext cx="4741521" cy="3979831"/>
              </a:xfrm>
              <a:prstGeom prst="rect">
                <a:avLst/>
              </a:prstGeom>
            </p:spPr>
          </p:pic>
        </mc:Fallback>
      </mc:AlternateContent>
      <p:sp>
        <p:nvSpPr>
          <p:cNvPr id="9" name="TextBox 8">
            <a:extLst>
              <a:ext uri="{FF2B5EF4-FFF2-40B4-BE49-F238E27FC236}">
                <a16:creationId xmlns:a16="http://schemas.microsoft.com/office/drawing/2014/main" id="{BEFEDE4D-92B5-3BB1-5786-D321534EE365}"/>
              </a:ext>
            </a:extLst>
          </p:cNvPr>
          <p:cNvSpPr txBox="1"/>
          <p:nvPr/>
        </p:nvSpPr>
        <p:spPr>
          <a:xfrm>
            <a:off x="2629578" y="2375122"/>
            <a:ext cx="659219" cy="461665"/>
          </a:xfrm>
          <a:prstGeom prst="rect">
            <a:avLst/>
          </a:prstGeom>
          <a:noFill/>
        </p:spPr>
        <p:txBody>
          <a:bodyPr wrap="square" rtlCol="0">
            <a:spAutoFit/>
          </a:bodyPr>
          <a:lstStyle/>
          <a:p>
            <a:pPr algn="l"/>
            <a:r>
              <a:rPr lang="en-US" sz="2400"/>
              <a:t>w</a:t>
            </a:r>
            <a:r>
              <a:rPr lang="en-US" sz="2400" baseline="-25000"/>
              <a:t>1</a:t>
            </a:r>
            <a:endParaRPr lang="th-TH" sz="2400" baseline="-25000"/>
          </a:p>
        </p:txBody>
      </p:sp>
      <p:sp>
        <p:nvSpPr>
          <p:cNvPr id="10" name="TextBox 9">
            <a:extLst>
              <a:ext uri="{FF2B5EF4-FFF2-40B4-BE49-F238E27FC236}">
                <a16:creationId xmlns:a16="http://schemas.microsoft.com/office/drawing/2014/main" id="{5DFADF3B-5523-37CC-DA4E-31419EC6252C}"/>
              </a:ext>
            </a:extLst>
          </p:cNvPr>
          <p:cNvSpPr txBox="1"/>
          <p:nvPr/>
        </p:nvSpPr>
        <p:spPr>
          <a:xfrm rot="1296486">
            <a:off x="2062008" y="2792440"/>
            <a:ext cx="659219" cy="461665"/>
          </a:xfrm>
          <a:prstGeom prst="rect">
            <a:avLst/>
          </a:prstGeom>
          <a:noFill/>
        </p:spPr>
        <p:txBody>
          <a:bodyPr wrap="square" rtlCol="0">
            <a:spAutoFit/>
          </a:bodyPr>
          <a:lstStyle/>
          <a:p>
            <a:pPr algn="l"/>
            <a:r>
              <a:rPr lang="en-US" sz="2400"/>
              <a:t>w</a:t>
            </a:r>
            <a:r>
              <a:rPr lang="en-US" sz="2400" baseline="-25000"/>
              <a:t>2</a:t>
            </a:r>
            <a:endParaRPr lang="th-TH" sz="2400" baseline="-25000"/>
          </a:p>
        </p:txBody>
      </p:sp>
      <p:sp>
        <p:nvSpPr>
          <p:cNvPr id="11" name="TextBox 10">
            <a:extLst>
              <a:ext uri="{FF2B5EF4-FFF2-40B4-BE49-F238E27FC236}">
                <a16:creationId xmlns:a16="http://schemas.microsoft.com/office/drawing/2014/main" id="{F3718F22-81EB-6267-9955-DB1F56EFCB9E}"/>
              </a:ext>
            </a:extLst>
          </p:cNvPr>
          <p:cNvSpPr txBox="1"/>
          <p:nvPr/>
        </p:nvSpPr>
        <p:spPr>
          <a:xfrm rot="20221190">
            <a:off x="1888010" y="3325545"/>
            <a:ext cx="659219" cy="461665"/>
          </a:xfrm>
          <a:prstGeom prst="rect">
            <a:avLst/>
          </a:prstGeom>
          <a:noFill/>
        </p:spPr>
        <p:txBody>
          <a:bodyPr wrap="square" rtlCol="0">
            <a:spAutoFit/>
          </a:bodyPr>
          <a:lstStyle/>
          <a:p>
            <a:pPr algn="l"/>
            <a:r>
              <a:rPr lang="en-US" sz="2400"/>
              <a:t>w</a:t>
            </a:r>
            <a:r>
              <a:rPr lang="en-US" sz="2400" baseline="-25000"/>
              <a:t>3</a:t>
            </a:r>
            <a:endParaRPr lang="th-TH" sz="2400" baseline="-25000"/>
          </a:p>
        </p:txBody>
      </p:sp>
      <p:sp>
        <p:nvSpPr>
          <p:cNvPr id="12" name="TextBox 11">
            <a:extLst>
              <a:ext uri="{FF2B5EF4-FFF2-40B4-BE49-F238E27FC236}">
                <a16:creationId xmlns:a16="http://schemas.microsoft.com/office/drawing/2014/main" id="{CBCDD526-18C0-6DFC-C860-9CEED8DC355E}"/>
              </a:ext>
            </a:extLst>
          </p:cNvPr>
          <p:cNvSpPr txBox="1"/>
          <p:nvPr/>
        </p:nvSpPr>
        <p:spPr>
          <a:xfrm rot="18859700">
            <a:off x="2133252" y="3829043"/>
            <a:ext cx="659219" cy="461665"/>
          </a:xfrm>
          <a:prstGeom prst="rect">
            <a:avLst/>
          </a:prstGeom>
          <a:noFill/>
        </p:spPr>
        <p:txBody>
          <a:bodyPr wrap="square" rtlCol="0">
            <a:spAutoFit/>
          </a:bodyPr>
          <a:lstStyle/>
          <a:p>
            <a:pPr algn="l"/>
            <a:r>
              <a:rPr lang="en-US" sz="2400"/>
              <a:t>w</a:t>
            </a:r>
            <a:r>
              <a:rPr lang="en-US" sz="2400" baseline="-25000"/>
              <a:t>4</a:t>
            </a:r>
            <a:endParaRPr lang="th-TH" sz="2400" baseline="-25000"/>
          </a:p>
        </p:txBody>
      </p:sp>
      <p:sp>
        <p:nvSpPr>
          <p:cNvPr id="17" name="TextBox 16">
            <a:extLst>
              <a:ext uri="{FF2B5EF4-FFF2-40B4-BE49-F238E27FC236}">
                <a16:creationId xmlns:a16="http://schemas.microsoft.com/office/drawing/2014/main" id="{A3602417-F5A5-B17E-8E2A-91D2BF7ADE99}"/>
              </a:ext>
            </a:extLst>
          </p:cNvPr>
          <p:cNvSpPr txBox="1"/>
          <p:nvPr/>
        </p:nvSpPr>
        <p:spPr>
          <a:xfrm>
            <a:off x="3334863" y="3809042"/>
            <a:ext cx="1247676" cy="369332"/>
          </a:xfrm>
          <a:prstGeom prst="rect">
            <a:avLst/>
          </a:prstGeom>
          <a:noFill/>
        </p:spPr>
        <p:txBody>
          <a:bodyPr wrap="square" rtlCol="0">
            <a:spAutoFit/>
          </a:bodyPr>
          <a:lstStyle/>
          <a:p>
            <a:pPr algn="l"/>
            <a:r>
              <a:rPr lang="en-US" sz="1800"/>
              <a:t>Total Cost</a:t>
            </a:r>
            <a:endParaRPr lang="th-TH" sz="1800" baseline="-25000"/>
          </a:p>
        </p:txBody>
      </p:sp>
      <p:sp>
        <p:nvSpPr>
          <p:cNvPr id="22" name="TextBox 21">
            <a:extLst>
              <a:ext uri="{FF2B5EF4-FFF2-40B4-BE49-F238E27FC236}">
                <a16:creationId xmlns:a16="http://schemas.microsoft.com/office/drawing/2014/main" id="{26259680-06AC-4929-84FC-1E5FAACFAE63}"/>
              </a:ext>
            </a:extLst>
          </p:cNvPr>
          <p:cNvSpPr txBox="1"/>
          <p:nvPr/>
        </p:nvSpPr>
        <p:spPr>
          <a:xfrm>
            <a:off x="3389690" y="3059668"/>
            <a:ext cx="1311263" cy="369332"/>
          </a:xfrm>
          <a:prstGeom prst="rect">
            <a:avLst/>
          </a:prstGeom>
          <a:noFill/>
        </p:spPr>
        <p:txBody>
          <a:bodyPr wrap="square" rtlCol="0">
            <a:spAutoFit/>
          </a:bodyPr>
          <a:lstStyle/>
          <a:p>
            <a:pPr algn="l"/>
            <a:r>
              <a:rPr lang="en-US" sz="1800"/>
              <a:t>predicted</a:t>
            </a:r>
            <a:endParaRPr lang="th-TH" sz="1800" baseline="-25000"/>
          </a:p>
        </p:txBody>
      </p:sp>
      <p:sp>
        <p:nvSpPr>
          <p:cNvPr id="5" name="TextBox 4">
            <a:extLst>
              <a:ext uri="{FF2B5EF4-FFF2-40B4-BE49-F238E27FC236}">
                <a16:creationId xmlns:a16="http://schemas.microsoft.com/office/drawing/2014/main" id="{C5A931EE-8198-E0F2-7FC5-FDBBFEDA2026}"/>
              </a:ext>
            </a:extLst>
          </p:cNvPr>
          <p:cNvSpPr txBox="1"/>
          <p:nvPr/>
        </p:nvSpPr>
        <p:spPr>
          <a:xfrm>
            <a:off x="2393928" y="1635609"/>
            <a:ext cx="659219" cy="369332"/>
          </a:xfrm>
          <a:prstGeom prst="rect">
            <a:avLst/>
          </a:prstGeom>
          <a:noFill/>
        </p:spPr>
        <p:txBody>
          <a:bodyPr wrap="square" rtlCol="0">
            <a:spAutoFit/>
          </a:bodyPr>
          <a:lstStyle/>
          <a:p>
            <a:pPr algn="l"/>
            <a:r>
              <a:rPr lang="en-US" sz="1800"/>
              <a:t>w</a:t>
            </a:r>
            <a:r>
              <a:rPr lang="en-US" sz="1800" baseline="-25000"/>
              <a:t>a1</a:t>
            </a:r>
            <a:endParaRPr lang="th-TH" sz="1800" baseline="-25000"/>
          </a:p>
        </p:txBody>
      </p:sp>
      <p:sp>
        <p:nvSpPr>
          <p:cNvPr id="8" name="TextBox 7">
            <a:extLst>
              <a:ext uri="{FF2B5EF4-FFF2-40B4-BE49-F238E27FC236}">
                <a16:creationId xmlns:a16="http://schemas.microsoft.com/office/drawing/2014/main" id="{833DE707-11A5-B8E5-557F-7CE2409CEF79}"/>
              </a:ext>
            </a:extLst>
          </p:cNvPr>
          <p:cNvSpPr txBox="1"/>
          <p:nvPr/>
        </p:nvSpPr>
        <p:spPr>
          <a:xfrm>
            <a:off x="833619" y="2412516"/>
            <a:ext cx="659219" cy="369332"/>
          </a:xfrm>
          <a:prstGeom prst="rect">
            <a:avLst/>
          </a:prstGeom>
          <a:noFill/>
        </p:spPr>
        <p:txBody>
          <a:bodyPr wrap="square" rtlCol="0">
            <a:spAutoFit/>
          </a:bodyPr>
          <a:lstStyle/>
          <a:p>
            <a:pPr algn="l"/>
            <a:r>
              <a:rPr lang="en-US" sz="1800"/>
              <a:t>w</a:t>
            </a:r>
            <a:r>
              <a:rPr lang="en-US" sz="1800" baseline="-25000"/>
              <a:t>b1</a:t>
            </a:r>
            <a:endParaRPr lang="th-TH" sz="1800" baseline="-25000"/>
          </a:p>
        </p:txBody>
      </p:sp>
      <p:sp>
        <p:nvSpPr>
          <p:cNvPr id="13" name="TextBox 12">
            <a:extLst>
              <a:ext uri="{FF2B5EF4-FFF2-40B4-BE49-F238E27FC236}">
                <a16:creationId xmlns:a16="http://schemas.microsoft.com/office/drawing/2014/main" id="{732E68B6-8DDE-7A54-B93B-C130944A8036}"/>
              </a:ext>
            </a:extLst>
          </p:cNvPr>
          <p:cNvSpPr txBox="1"/>
          <p:nvPr/>
        </p:nvSpPr>
        <p:spPr>
          <a:xfrm>
            <a:off x="1135975" y="3478079"/>
            <a:ext cx="659219" cy="369332"/>
          </a:xfrm>
          <a:prstGeom prst="rect">
            <a:avLst/>
          </a:prstGeom>
          <a:noFill/>
        </p:spPr>
        <p:txBody>
          <a:bodyPr wrap="square" rtlCol="0">
            <a:spAutoFit/>
          </a:bodyPr>
          <a:lstStyle/>
          <a:p>
            <a:pPr algn="l"/>
            <a:r>
              <a:rPr lang="en-US" sz="1800"/>
              <a:t>w</a:t>
            </a:r>
            <a:r>
              <a:rPr lang="en-US" sz="1800" baseline="-25000"/>
              <a:t>c1</a:t>
            </a:r>
            <a:endParaRPr lang="th-TH" sz="1800" baseline="-25000"/>
          </a:p>
        </p:txBody>
      </p:sp>
      <p:sp>
        <p:nvSpPr>
          <p:cNvPr id="14" name="TextBox 13">
            <a:extLst>
              <a:ext uri="{FF2B5EF4-FFF2-40B4-BE49-F238E27FC236}">
                <a16:creationId xmlns:a16="http://schemas.microsoft.com/office/drawing/2014/main" id="{4FF3931E-530A-3FDD-F214-918AA2C8478A}"/>
              </a:ext>
            </a:extLst>
          </p:cNvPr>
          <p:cNvSpPr txBox="1"/>
          <p:nvPr/>
        </p:nvSpPr>
        <p:spPr>
          <a:xfrm>
            <a:off x="1465584" y="4235514"/>
            <a:ext cx="659219" cy="369332"/>
          </a:xfrm>
          <a:prstGeom prst="rect">
            <a:avLst/>
          </a:prstGeom>
          <a:noFill/>
        </p:spPr>
        <p:txBody>
          <a:bodyPr wrap="square" rtlCol="0">
            <a:spAutoFit/>
          </a:bodyPr>
          <a:lstStyle/>
          <a:p>
            <a:pPr algn="l"/>
            <a:r>
              <a:rPr lang="en-US" sz="1800"/>
              <a:t>w</a:t>
            </a:r>
            <a:r>
              <a:rPr lang="en-US" sz="1800" baseline="-25000"/>
              <a:t>d1</a:t>
            </a:r>
            <a:endParaRPr lang="th-TH" sz="1800" baseline="-25000"/>
          </a:p>
        </p:txBody>
      </p:sp>
      <p:sp>
        <p:nvSpPr>
          <p:cNvPr id="15" name="TextBox 14">
            <a:extLst>
              <a:ext uri="{FF2B5EF4-FFF2-40B4-BE49-F238E27FC236}">
                <a16:creationId xmlns:a16="http://schemas.microsoft.com/office/drawing/2014/main" id="{BFE910BE-9712-DF89-17BA-2E508D9D8293}"/>
              </a:ext>
            </a:extLst>
          </p:cNvPr>
          <p:cNvSpPr txBox="1"/>
          <p:nvPr/>
        </p:nvSpPr>
        <p:spPr>
          <a:xfrm>
            <a:off x="1350215" y="1995188"/>
            <a:ext cx="659219" cy="369332"/>
          </a:xfrm>
          <a:prstGeom prst="rect">
            <a:avLst/>
          </a:prstGeom>
          <a:noFill/>
        </p:spPr>
        <p:txBody>
          <a:bodyPr wrap="square" rtlCol="0">
            <a:spAutoFit/>
          </a:bodyPr>
          <a:lstStyle/>
          <a:p>
            <a:pPr algn="l"/>
            <a:r>
              <a:rPr lang="en-US" sz="1800"/>
              <a:t>w</a:t>
            </a:r>
            <a:r>
              <a:rPr lang="en-US" sz="1800" baseline="-25000"/>
              <a:t>a2</a:t>
            </a:r>
            <a:endParaRPr lang="th-TH" sz="1800" baseline="-25000"/>
          </a:p>
        </p:txBody>
      </p:sp>
      <p:sp>
        <p:nvSpPr>
          <p:cNvPr id="16" name="TextBox 15">
            <a:extLst>
              <a:ext uri="{FF2B5EF4-FFF2-40B4-BE49-F238E27FC236}">
                <a16:creationId xmlns:a16="http://schemas.microsoft.com/office/drawing/2014/main" id="{9B606645-ABA4-B4B6-FB6F-168111869F7C}"/>
              </a:ext>
            </a:extLst>
          </p:cNvPr>
          <p:cNvSpPr txBox="1"/>
          <p:nvPr/>
        </p:nvSpPr>
        <p:spPr>
          <a:xfrm>
            <a:off x="917712" y="3148625"/>
            <a:ext cx="659219" cy="369332"/>
          </a:xfrm>
          <a:prstGeom prst="rect">
            <a:avLst/>
          </a:prstGeom>
          <a:noFill/>
        </p:spPr>
        <p:txBody>
          <a:bodyPr wrap="square" rtlCol="0">
            <a:spAutoFit/>
          </a:bodyPr>
          <a:lstStyle/>
          <a:p>
            <a:pPr algn="l"/>
            <a:r>
              <a:rPr lang="en-US" sz="1800"/>
              <a:t>w</a:t>
            </a:r>
            <a:r>
              <a:rPr lang="en-US" sz="1800" baseline="-25000"/>
              <a:t>b2</a:t>
            </a:r>
            <a:endParaRPr lang="th-TH" sz="1800" baseline="-25000"/>
          </a:p>
        </p:txBody>
      </p:sp>
      <p:sp>
        <p:nvSpPr>
          <p:cNvPr id="23" name="TextBox 22">
            <a:extLst>
              <a:ext uri="{FF2B5EF4-FFF2-40B4-BE49-F238E27FC236}">
                <a16:creationId xmlns:a16="http://schemas.microsoft.com/office/drawing/2014/main" id="{FAABAAE4-B174-B398-CB48-05D0D8C74226}"/>
              </a:ext>
            </a:extLst>
          </p:cNvPr>
          <p:cNvSpPr txBox="1"/>
          <p:nvPr/>
        </p:nvSpPr>
        <p:spPr>
          <a:xfrm>
            <a:off x="882637" y="3978251"/>
            <a:ext cx="659219" cy="369332"/>
          </a:xfrm>
          <a:prstGeom prst="rect">
            <a:avLst/>
          </a:prstGeom>
          <a:noFill/>
        </p:spPr>
        <p:txBody>
          <a:bodyPr wrap="square" rtlCol="0">
            <a:spAutoFit/>
          </a:bodyPr>
          <a:lstStyle/>
          <a:p>
            <a:pPr algn="l"/>
            <a:r>
              <a:rPr lang="en-US" sz="1800"/>
              <a:t>w</a:t>
            </a:r>
            <a:r>
              <a:rPr lang="en-US" sz="1800" baseline="-25000"/>
              <a:t>c2</a:t>
            </a:r>
            <a:endParaRPr lang="th-TH" sz="1800" baseline="-25000"/>
          </a:p>
        </p:txBody>
      </p:sp>
      <p:sp>
        <p:nvSpPr>
          <p:cNvPr id="24" name="TextBox 23">
            <a:extLst>
              <a:ext uri="{FF2B5EF4-FFF2-40B4-BE49-F238E27FC236}">
                <a16:creationId xmlns:a16="http://schemas.microsoft.com/office/drawing/2014/main" id="{6A9E94F4-5DD0-A246-623E-5A545D1274BB}"/>
              </a:ext>
            </a:extLst>
          </p:cNvPr>
          <p:cNvSpPr txBox="1"/>
          <p:nvPr/>
        </p:nvSpPr>
        <p:spPr>
          <a:xfrm>
            <a:off x="1576931" y="4914721"/>
            <a:ext cx="659219" cy="369332"/>
          </a:xfrm>
          <a:prstGeom prst="rect">
            <a:avLst/>
          </a:prstGeom>
          <a:noFill/>
        </p:spPr>
        <p:txBody>
          <a:bodyPr wrap="square" rtlCol="0">
            <a:spAutoFit/>
          </a:bodyPr>
          <a:lstStyle/>
          <a:p>
            <a:pPr algn="l"/>
            <a:r>
              <a:rPr lang="en-US" sz="1800"/>
              <a:t>w</a:t>
            </a:r>
            <a:r>
              <a:rPr lang="en-US" sz="1800" baseline="-25000"/>
              <a:t>d2</a:t>
            </a:r>
            <a:endParaRPr lang="th-TH" sz="1800" baseline="-25000"/>
          </a:p>
        </p:txBody>
      </p:sp>
      <p:sp>
        <p:nvSpPr>
          <p:cNvPr id="26" name="TextBox 25">
            <a:extLst>
              <a:ext uri="{FF2B5EF4-FFF2-40B4-BE49-F238E27FC236}">
                <a16:creationId xmlns:a16="http://schemas.microsoft.com/office/drawing/2014/main" id="{4E368916-FA9E-851B-EC40-CA595D72BF34}"/>
              </a:ext>
            </a:extLst>
          </p:cNvPr>
          <p:cNvSpPr txBox="1"/>
          <p:nvPr/>
        </p:nvSpPr>
        <p:spPr>
          <a:xfrm>
            <a:off x="4467027" y="2423529"/>
            <a:ext cx="7213099" cy="3272691"/>
          </a:xfrm>
          <a:prstGeom prst="rect">
            <a:avLst/>
          </a:prstGeom>
          <a:noFill/>
        </p:spPr>
        <p:txBody>
          <a:bodyPr wrap="square">
            <a:spAutoFit/>
          </a:bodyPr>
          <a:lstStyle/>
          <a:p>
            <a:pPr>
              <a:spcAft>
                <a:spcPts val="800"/>
              </a:spcAft>
            </a:pPr>
            <a:r>
              <a:rPr lang="en-US" sz="2000" dirty="0"/>
              <a:t>in every sample:</a:t>
            </a:r>
          </a:p>
          <a:p>
            <a:pPr>
              <a:spcAft>
                <a:spcPts val="800"/>
              </a:spcAft>
            </a:pPr>
            <a:r>
              <a:rPr lang="en-US" sz="2000" dirty="0"/>
              <a:t>	predicted = 0</a:t>
            </a:r>
          </a:p>
          <a:p>
            <a:pPr>
              <a:spcAft>
                <a:spcPts val="800"/>
              </a:spcAft>
            </a:pPr>
            <a:r>
              <a:rPr lang="th-TH" sz="2000" dirty="0"/>
              <a:t>	</a:t>
            </a:r>
            <a:r>
              <a:rPr lang="en-US" sz="2000" dirty="0"/>
              <a:t>in every element:</a:t>
            </a:r>
          </a:p>
          <a:p>
            <a:pPr>
              <a:spcAft>
                <a:spcPts val="800"/>
              </a:spcAft>
            </a:pPr>
            <a:r>
              <a:rPr lang="th-TH" sz="2000" dirty="0"/>
              <a:t>	</a:t>
            </a:r>
            <a:r>
              <a:rPr lang="en-US" sz="2000" dirty="0"/>
              <a:t>        predict the element value</a:t>
            </a:r>
          </a:p>
          <a:p>
            <a:pPr>
              <a:spcAft>
                <a:spcPts val="800"/>
              </a:spcAft>
            </a:pPr>
            <a:r>
              <a:rPr lang="en-US" sz="2000" dirty="0"/>
              <a:t>                      predicted = predicted + element value</a:t>
            </a:r>
            <a:endParaRPr lang="th-TH" sz="2000" dirty="0"/>
          </a:p>
          <a:p>
            <a:pPr>
              <a:spcAft>
                <a:spcPts val="800"/>
              </a:spcAft>
            </a:pPr>
            <a:r>
              <a:rPr lang="th-TH" sz="2000" dirty="0"/>
              <a:t>	</a:t>
            </a:r>
            <a:r>
              <a:rPr lang="en-US" sz="2000" dirty="0"/>
              <a:t>compared predicted and the actual result </a:t>
            </a:r>
          </a:p>
          <a:p>
            <a:pPr lvl="2">
              <a:spcAft>
                <a:spcPts val="800"/>
              </a:spcAft>
            </a:pPr>
            <a:r>
              <a:rPr lang="en-US" sz="2000" dirty="0"/>
              <a:t>find </a:t>
            </a:r>
            <a:r>
              <a:rPr lang="en-US" sz="2000" dirty="0">
                <a:solidFill>
                  <a:srgbClr val="FF0000"/>
                </a:solidFill>
              </a:rPr>
              <a:t>Mean Square Error (MSE)</a:t>
            </a:r>
          </a:p>
          <a:p>
            <a:pPr>
              <a:spcAft>
                <a:spcPts val="800"/>
              </a:spcAft>
            </a:pPr>
            <a:r>
              <a:rPr lang="en-US" sz="2000" dirty="0"/>
              <a:t>	adjust the weight</a:t>
            </a:r>
          </a:p>
        </p:txBody>
      </p:sp>
      <p:sp>
        <p:nvSpPr>
          <p:cNvPr id="28" name="TextBox 27">
            <a:extLst>
              <a:ext uri="{FF2B5EF4-FFF2-40B4-BE49-F238E27FC236}">
                <a16:creationId xmlns:a16="http://schemas.microsoft.com/office/drawing/2014/main" id="{503C1834-6320-B59C-2666-EF149F74B272}"/>
              </a:ext>
            </a:extLst>
          </p:cNvPr>
          <p:cNvSpPr txBox="1"/>
          <p:nvPr/>
        </p:nvSpPr>
        <p:spPr>
          <a:xfrm>
            <a:off x="4511671" y="1503839"/>
            <a:ext cx="6251418" cy="400110"/>
          </a:xfrm>
          <a:prstGeom prst="rect">
            <a:avLst/>
          </a:prstGeom>
          <a:noFill/>
        </p:spPr>
        <p:txBody>
          <a:bodyPr wrap="square">
            <a:spAutoFit/>
          </a:bodyPr>
          <a:lstStyle/>
          <a:p>
            <a:pPr marL="0" indent="0">
              <a:spcAft>
                <a:spcPts val="800"/>
              </a:spcAft>
              <a:buNone/>
            </a:pPr>
            <a:r>
              <a:rPr lang="en-US" sz="2000" dirty="0"/>
              <a:t>Random model level weight (w1-w4)</a:t>
            </a:r>
          </a:p>
        </p:txBody>
      </p:sp>
      <p:sp>
        <p:nvSpPr>
          <p:cNvPr id="31" name="TextBox 30">
            <a:extLst>
              <a:ext uri="{FF2B5EF4-FFF2-40B4-BE49-F238E27FC236}">
                <a16:creationId xmlns:a16="http://schemas.microsoft.com/office/drawing/2014/main" id="{98C4E65E-6933-D018-B24B-AC12A0705025}"/>
              </a:ext>
            </a:extLst>
          </p:cNvPr>
          <p:cNvSpPr txBox="1"/>
          <p:nvPr/>
        </p:nvSpPr>
        <p:spPr>
          <a:xfrm>
            <a:off x="4511671" y="1975012"/>
            <a:ext cx="6251418" cy="400110"/>
          </a:xfrm>
          <a:prstGeom prst="rect">
            <a:avLst/>
          </a:prstGeom>
          <a:noFill/>
        </p:spPr>
        <p:txBody>
          <a:bodyPr wrap="square">
            <a:spAutoFit/>
          </a:bodyPr>
          <a:lstStyle/>
          <a:p>
            <a:pPr marL="0" indent="0">
              <a:spcAft>
                <a:spcPts val="800"/>
              </a:spcAft>
              <a:buNone/>
            </a:pPr>
            <a:r>
              <a:rPr lang="en-US" sz="2000" dirty="0"/>
              <a:t>Random element level weight (wa1 - </a:t>
            </a:r>
            <a:r>
              <a:rPr lang="en-US" sz="2000" dirty="0" err="1"/>
              <a:t>wdn</a:t>
            </a:r>
            <a:r>
              <a:rPr lang="en-US" sz="2000" dirty="0"/>
              <a:t>)</a:t>
            </a:r>
          </a:p>
        </p:txBody>
      </p:sp>
    </p:spTree>
    <p:extLst>
      <p:ext uri="{BB962C8B-B14F-4D97-AF65-F5344CB8AC3E}">
        <p14:creationId xmlns:p14="http://schemas.microsoft.com/office/powerpoint/2010/main" val="106108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6">
                                            <p:txEl>
                                              <p:pRg st="0" end="0"/>
                                            </p:txEl>
                                          </p:spTgt>
                                        </p:tgtEl>
                                        <p:attrNameLst>
                                          <p:attrName>style.visibility</p:attrName>
                                        </p:attrNameLst>
                                      </p:cBhvr>
                                      <p:to>
                                        <p:strVal val="visible"/>
                                      </p:to>
                                    </p:set>
                                    <p:animEffect transition="in" filter="fade">
                                      <p:cBhvr>
                                        <p:cTn id="53" dur="500"/>
                                        <p:tgtEl>
                                          <p:spTgt spid="26">
                                            <p:txEl>
                                              <p:pRg st="0" end="0"/>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6">
                                            <p:txEl>
                                              <p:pRg st="1" end="1"/>
                                            </p:txEl>
                                          </p:spTgt>
                                        </p:tgtEl>
                                        <p:attrNameLst>
                                          <p:attrName>style.visibility</p:attrName>
                                        </p:attrNameLst>
                                      </p:cBhvr>
                                      <p:to>
                                        <p:strVal val="visible"/>
                                      </p:to>
                                    </p:set>
                                    <p:animEffect transition="in" filter="fade">
                                      <p:cBhvr>
                                        <p:cTn id="56" dur="500"/>
                                        <p:tgtEl>
                                          <p:spTgt spid="26">
                                            <p:txEl>
                                              <p:pRg st="1" end="1"/>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xEl>
                                              <p:pRg st="2" end="2"/>
                                            </p:txEl>
                                          </p:spTgt>
                                        </p:tgtEl>
                                        <p:attrNameLst>
                                          <p:attrName>style.visibility</p:attrName>
                                        </p:attrNameLst>
                                      </p:cBhvr>
                                      <p:to>
                                        <p:strVal val="visible"/>
                                      </p:to>
                                    </p:set>
                                    <p:animEffect transition="in" filter="fade">
                                      <p:cBhvr>
                                        <p:cTn id="59" dur="500"/>
                                        <p:tgtEl>
                                          <p:spTgt spid="26">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6">
                                            <p:txEl>
                                              <p:pRg st="3" end="3"/>
                                            </p:txEl>
                                          </p:spTgt>
                                        </p:tgtEl>
                                        <p:attrNameLst>
                                          <p:attrName>style.visibility</p:attrName>
                                        </p:attrNameLst>
                                      </p:cBhvr>
                                      <p:to>
                                        <p:strVal val="visible"/>
                                      </p:to>
                                    </p:set>
                                    <p:animEffect transition="in" filter="fade">
                                      <p:cBhvr>
                                        <p:cTn id="64" dur="500"/>
                                        <p:tgtEl>
                                          <p:spTgt spid="26">
                                            <p:txEl>
                                              <p:pRg st="3" end="3"/>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250"/>
                                        <p:tgtEl>
                                          <p:spTgt spid="18"/>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250"/>
                                        <p:tgtEl>
                                          <p:spTgt spid="19"/>
                                        </p:tgtEl>
                                      </p:cBhvr>
                                    </p:animEffect>
                                  </p:childTnLst>
                                </p:cTn>
                              </p:par>
                            </p:childTnLst>
                          </p:cTn>
                        </p:par>
                        <p:par>
                          <p:cTn id="72" fill="hold">
                            <p:stCondLst>
                              <p:cond delay="750"/>
                            </p:stCondLst>
                            <p:childTnLst>
                              <p:par>
                                <p:cTn id="73" presetID="10"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250"/>
                                        <p:tgtEl>
                                          <p:spTgt spid="20"/>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25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txEl>
                                              <p:pRg st="4" end="4"/>
                                            </p:txEl>
                                          </p:spTgt>
                                        </p:tgtEl>
                                        <p:attrNameLst>
                                          <p:attrName>style.visibility</p:attrName>
                                        </p:attrNameLst>
                                      </p:cBhvr>
                                      <p:to>
                                        <p:strVal val="visible"/>
                                      </p:to>
                                    </p:set>
                                    <p:animEffect transition="in" filter="fade">
                                      <p:cBhvr>
                                        <p:cTn id="84" dur="500"/>
                                        <p:tgtEl>
                                          <p:spTgt spid="26">
                                            <p:txEl>
                                              <p:pRg st="4" end="4"/>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6">
                                            <p:txEl>
                                              <p:pRg st="5" end="5"/>
                                            </p:txEl>
                                          </p:spTgt>
                                        </p:tgtEl>
                                        <p:attrNameLst>
                                          <p:attrName>style.visibility</p:attrName>
                                        </p:attrNameLst>
                                      </p:cBhvr>
                                      <p:to>
                                        <p:strVal val="visible"/>
                                      </p:to>
                                    </p:set>
                                    <p:animEffect transition="in" filter="fade">
                                      <p:cBhvr>
                                        <p:cTn id="95" dur="500"/>
                                        <p:tgtEl>
                                          <p:spTgt spid="26">
                                            <p:txEl>
                                              <p:pRg st="5" end="5"/>
                                            </p:tx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6">
                                            <p:txEl>
                                              <p:pRg st="6" end="6"/>
                                            </p:txEl>
                                          </p:spTgt>
                                        </p:tgtEl>
                                        <p:attrNameLst>
                                          <p:attrName>style.visibility</p:attrName>
                                        </p:attrNameLst>
                                      </p:cBhvr>
                                      <p:to>
                                        <p:strVal val="visible"/>
                                      </p:to>
                                    </p:set>
                                    <p:animEffect transition="in" filter="fade">
                                      <p:cBhvr>
                                        <p:cTn id="98" dur="500"/>
                                        <p:tgtEl>
                                          <p:spTgt spid="26">
                                            <p:txEl>
                                              <p:pRg st="6" end="6"/>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6">
                                            <p:txEl>
                                              <p:pRg st="7" end="7"/>
                                            </p:txEl>
                                          </p:spTgt>
                                        </p:tgtEl>
                                        <p:attrNameLst>
                                          <p:attrName>style.visibility</p:attrName>
                                        </p:attrNameLst>
                                      </p:cBhvr>
                                      <p:to>
                                        <p:strVal val="visible"/>
                                      </p:to>
                                    </p:set>
                                    <p:animEffect transition="in" filter="fade">
                                      <p:cBhvr>
                                        <p:cTn id="103" dur="500"/>
                                        <p:tgtEl>
                                          <p:spTgt spid="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9" grpId="0" animBg="1"/>
      <p:bldP spid="18" grpId="0" animBg="1"/>
      <p:bldP spid="9" grpId="0"/>
      <p:bldP spid="10" grpId="0"/>
      <p:bldP spid="11" grpId="0"/>
      <p:bldP spid="12" grpId="0"/>
      <p:bldP spid="17" grpId="0"/>
      <p:bldP spid="22" grpId="0"/>
      <p:bldP spid="5" grpId="0"/>
      <p:bldP spid="8" grpId="0"/>
      <p:bldP spid="13" grpId="0"/>
      <p:bldP spid="14" grpId="0"/>
      <p:bldP spid="15" grpId="0"/>
      <p:bldP spid="16" grpId="0"/>
      <p:bldP spid="23" grpId="0"/>
      <p:bldP spid="24" grpId="0"/>
      <p:bldP spid="26" grpId="0" uiExpand="1" build="p"/>
      <p:bldP spid="28"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93C6-1804-6A17-3C23-E4D6616CB305}"/>
              </a:ext>
            </a:extLst>
          </p:cNvPr>
          <p:cNvSpPr>
            <a:spLocks noGrp="1"/>
          </p:cNvSpPr>
          <p:nvPr>
            <p:ph type="title"/>
          </p:nvPr>
        </p:nvSpPr>
        <p:spPr/>
        <p:txBody>
          <a:bodyPr/>
          <a:lstStyle/>
          <a:p>
            <a:r>
              <a:rPr lang="en-US" dirty="0"/>
              <a:t>Result</a:t>
            </a:r>
            <a:endParaRPr lang="th-TH" dirty="0"/>
          </a:p>
        </p:txBody>
      </p:sp>
      <p:sp>
        <p:nvSpPr>
          <p:cNvPr id="3" name="Content Placeholder 2">
            <a:extLst>
              <a:ext uri="{FF2B5EF4-FFF2-40B4-BE49-F238E27FC236}">
                <a16:creationId xmlns:a16="http://schemas.microsoft.com/office/drawing/2014/main" id="{FF0EDC28-6FC2-22DE-05BA-128DDE674F70}"/>
              </a:ext>
            </a:extLst>
          </p:cNvPr>
          <p:cNvSpPr>
            <a:spLocks noGrp="1"/>
          </p:cNvSpPr>
          <p:nvPr>
            <p:ph idx="1"/>
          </p:nvPr>
        </p:nvSpPr>
        <p:spPr/>
        <p:txBody>
          <a:bodyPr/>
          <a:lstStyle/>
          <a:p>
            <a:r>
              <a:rPr lang="en-US" dirty="0"/>
              <a:t>Result from 400 iterations of training</a:t>
            </a:r>
          </a:p>
        </p:txBody>
      </p:sp>
      <p:sp>
        <p:nvSpPr>
          <p:cNvPr id="4" name="Slide Number Placeholder 3">
            <a:extLst>
              <a:ext uri="{FF2B5EF4-FFF2-40B4-BE49-F238E27FC236}">
                <a16:creationId xmlns:a16="http://schemas.microsoft.com/office/drawing/2014/main" id="{FEFB3431-6588-654C-236F-F4170D64063B}"/>
              </a:ext>
            </a:extLst>
          </p:cNvPr>
          <p:cNvSpPr>
            <a:spLocks noGrp="1"/>
          </p:cNvSpPr>
          <p:nvPr>
            <p:ph type="sldNum" sz="quarter" idx="12"/>
          </p:nvPr>
        </p:nvSpPr>
        <p:spPr/>
        <p:txBody>
          <a:bodyPr/>
          <a:lstStyle/>
          <a:p>
            <a:fld id="{19F4AC4A-7F96-4DE7-ACD4-4560B36C61BE}" type="slidenum">
              <a:rPr lang="th-TH" smtClean="0"/>
              <a:pPr/>
              <a:t>22</a:t>
            </a:fld>
            <a:endParaRPr lang="th-TH"/>
          </a:p>
        </p:txBody>
      </p:sp>
      <mc:AlternateContent xmlns:mc="http://schemas.openxmlformats.org/markup-compatibility/2006">
        <mc:Choice xmlns:a14="http://schemas.microsoft.com/office/drawing/2010/main" Requires="a14">
          <p:graphicFrame>
            <p:nvGraphicFramePr>
              <p:cNvPr id="6" name="Table 5">
                <a:extLst>
                  <a:ext uri="{FF2B5EF4-FFF2-40B4-BE49-F238E27FC236}">
                    <a16:creationId xmlns:a16="http://schemas.microsoft.com/office/drawing/2014/main" id="{15DEF3AA-79C7-19A3-9E62-3A667E5F30BF}"/>
                  </a:ext>
                </a:extLst>
              </p:cNvPr>
              <p:cNvGraphicFramePr>
                <a:graphicFrameLocks noGrp="1"/>
              </p:cNvGraphicFramePr>
              <p:nvPr>
                <p:extLst>
                  <p:ext uri="{D42A27DB-BD31-4B8C-83A1-F6EECF244321}">
                    <p14:modId xmlns:p14="http://schemas.microsoft.com/office/powerpoint/2010/main" val="3548385825"/>
                  </p:ext>
                </p:extLst>
              </p:nvPr>
            </p:nvGraphicFramePr>
            <p:xfrm>
              <a:off x="838200" y="1983726"/>
              <a:ext cx="11009374" cy="4114239"/>
            </p:xfrm>
            <a:graphic>
              <a:graphicData uri="http://schemas.openxmlformats.org/drawingml/2006/table">
                <a:tbl>
                  <a:tblPr firstRow="1" firstCol="1" bandRow="1">
                    <a:tableStyleId>{5C22544A-7EE6-4342-B048-85BDC9FD1C3A}</a:tableStyleId>
                  </a:tblPr>
                  <a:tblGrid>
                    <a:gridCol w="1621536">
                      <a:extLst>
                        <a:ext uri="{9D8B030D-6E8A-4147-A177-3AD203B41FA5}">
                          <a16:colId xmlns:a16="http://schemas.microsoft.com/office/drawing/2014/main" val="3429816324"/>
                        </a:ext>
                      </a:extLst>
                    </a:gridCol>
                    <a:gridCol w="2318563">
                      <a:extLst>
                        <a:ext uri="{9D8B030D-6E8A-4147-A177-3AD203B41FA5}">
                          <a16:colId xmlns:a16="http://schemas.microsoft.com/office/drawing/2014/main" val="2744146877"/>
                        </a:ext>
                      </a:extLst>
                    </a:gridCol>
                    <a:gridCol w="1571976">
                      <a:extLst>
                        <a:ext uri="{9D8B030D-6E8A-4147-A177-3AD203B41FA5}">
                          <a16:colId xmlns:a16="http://schemas.microsoft.com/office/drawing/2014/main" val="3084418202"/>
                        </a:ext>
                      </a:extLst>
                    </a:gridCol>
                    <a:gridCol w="1832433">
                      <a:extLst>
                        <a:ext uri="{9D8B030D-6E8A-4147-A177-3AD203B41FA5}">
                          <a16:colId xmlns:a16="http://schemas.microsoft.com/office/drawing/2014/main" val="1306144110"/>
                        </a:ext>
                      </a:extLst>
                    </a:gridCol>
                    <a:gridCol w="1832433">
                      <a:extLst>
                        <a:ext uri="{9D8B030D-6E8A-4147-A177-3AD203B41FA5}">
                          <a16:colId xmlns:a16="http://schemas.microsoft.com/office/drawing/2014/main" val="3184172646"/>
                        </a:ext>
                      </a:extLst>
                    </a:gridCol>
                    <a:gridCol w="1832433">
                      <a:extLst>
                        <a:ext uri="{9D8B030D-6E8A-4147-A177-3AD203B41FA5}">
                          <a16:colId xmlns:a16="http://schemas.microsoft.com/office/drawing/2014/main" val="129301232"/>
                        </a:ext>
                      </a:extLst>
                    </a:gridCol>
                  </a:tblGrid>
                  <a:tr h="542679">
                    <a:tc gridSpan="2">
                      <a:txBody>
                        <a:bodyPr/>
                        <a:lstStyle/>
                        <a:p>
                          <a:pPr indent="144145" algn="l" hangingPunct="0">
                            <a:lnSpc>
                              <a:spcPts val="1200"/>
                            </a:lnSpc>
                          </a:pPr>
                          <a:r>
                            <a:rPr lang="en-US" sz="1600" b="0">
                              <a:effectLst/>
                              <a:latin typeface="+mn-lt"/>
                            </a:rPr>
                            <a:t>Iteration / Learning Rate</a:t>
                          </a:r>
                          <a:endParaRPr lang="en-US" sz="1600" b="0">
                            <a:effectLst/>
                            <a:latin typeface="+mn-lt"/>
                            <a:ea typeface="Times New Roman" panose="02020603050405020304" pitchFamily="18" charset="0"/>
                          </a:endParaRPr>
                        </a:p>
                      </a:txBody>
                      <a:tcPr marL="68580" marR="68580" marT="0" marB="0" anchor="ctr"/>
                    </a:tc>
                    <a:tc hMerge="1">
                      <a:txBody>
                        <a:bodyPr/>
                        <a:lstStyle/>
                        <a:p>
                          <a:endParaRPr lang="th-TH"/>
                        </a:p>
                      </a:txBody>
                      <a:tcPr/>
                    </a:tc>
                    <a:tc>
                      <a:txBody>
                        <a:bodyPr/>
                        <a:lstStyle/>
                        <a:p>
                          <a:pPr indent="144145" algn="ctr" hangingPunct="0">
                            <a:lnSpc>
                              <a:spcPts val="1200"/>
                            </a:lnSpc>
                          </a:pPr>
                          <a:r>
                            <a:rPr lang="en-US" sz="1600" b="0" dirty="0">
                              <a:effectLst/>
                              <a:latin typeface="+mn-lt"/>
                            </a:rPr>
                            <a:t>0.0001</a:t>
                          </a:r>
                          <a:r>
                            <a:rPr lang="en-US" sz="1600" b="0" baseline="0" dirty="0">
                              <a:effectLst/>
                              <a:latin typeface="+mn-lt"/>
                            </a:rPr>
                            <a:t> </a:t>
                          </a:r>
                          <a:r>
                            <a:rPr lang="en-US" sz="1600" b="0" dirty="0">
                              <a:effectLst/>
                            </a:rPr>
                            <a:t>(</a:t>
                          </a:r>
                          <a14:m>
                            <m:oMath xmlns:m="http://schemas.openxmlformats.org/officeDocument/2006/math">
                              <m:sSup>
                                <m:sSupPr>
                                  <m:ctrlPr>
                                    <a:rPr lang="en-US" sz="1600" b="0" i="1" smtClean="0">
                                      <a:effectLst/>
                                      <a:latin typeface="Cambria Math" panose="02040503050406030204" pitchFamily="18" charset="0"/>
                                      <a:ea typeface="Cambria Math" panose="02040503050406030204" pitchFamily="18" charset="0"/>
                                    </a:rPr>
                                  </m:ctrlPr>
                                </m:sSupPr>
                                <m:e>
                                  <m:r>
                                    <a:rPr lang="en-US" sz="1600" b="0" i="1" smtClean="0">
                                      <a:effectLst/>
                                      <a:latin typeface="Cambria Math" panose="02040503050406030204" pitchFamily="18" charset="0"/>
                                      <a:ea typeface="Cambria Math" panose="02040503050406030204" pitchFamily="18" charset="0"/>
                                    </a:rPr>
                                    <m:t>10</m:t>
                                  </m:r>
                                </m:e>
                                <m:sup>
                                  <m:r>
                                    <a:rPr lang="en-US" sz="1600" b="0" i="1" smtClean="0">
                                      <a:effectLst/>
                                      <a:latin typeface="Cambria Math" panose="02040503050406030204" pitchFamily="18" charset="0"/>
                                      <a:ea typeface="Cambria Math" panose="02040503050406030204" pitchFamily="18" charset="0"/>
                                    </a:rPr>
                                    <m:t>−4</m:t>
                                  </m:r>
                                </m:sup>
                              </m:sSup>
                            </m:oMath>
                          </a14:m>
                          <a:r>
                            <a:rPr lang="en-US" sz="1600" b="0" dirty="0">
                              <a:effectLst/>
                              <a:latin typeface="+mn-lt"/>
                              <a:ea typeface="Times New Roman" panose="02020603050405020304" pitchFamily="18" charset="0"/>
                            </a:rPr>
                            <a:t>)</a:t>
                          </a:r>
                        </a:p>
                      </a:txBody>
                      <a:tcPr marL="68580" marR="68580" marT="0" marB="0" anchor="ctr"/>
                    </a:tc>
                    <a:tc>
                      <a:txBody>
                        <a:bodyPr/>
                        <a:lstStyle/>
                        <a:p>
                          <a:pPr indent="144145" algn="ctr" hangingPunct="0">
                            <a:lnSpc>
                              <a:spcPts val="1200"/>
                            </a:lnSpc>
                          </a:pPr>
                          <a:r>
                            <a:rPr lang="en-US" sz="1600" b="0" dirty="0">
                              <a:effectLst/>
                              <a:latin typeface="+mn-lt"/>
                            </a:rPr>
                            <a:t>0.00001 </a:t>
                          </a:r>
                          <a:r>
                            <a:rPr lang="en-US" sz="1600" b="0" dirty="0">
                              <a:effectLst/>
                            </a:rPr>
                            <a:t>(</a:t>
                          </a:r>
                          <a14:m>
                            <m:oMath xmlns:m="http://schemas.openxmlformats.org/officeDocument/2006/math">
                              <m:sSup>
                                <m:sSupPr>
                                  <m:ctrlPr>
                                    <a:rPr lang="en-US" sz="1600" b="0" i="1" smtClean="0">
                                      <a:effectLst/>
                                      <a:latin typeface="Cambria Math" panose="02040503050406030204" pitchFamily="18" charset="0"/>
                                      <a:ea typeface="Cambria Math" panose="02040503050406030204" pitchFamily="18" charset="0"/>
                                    </a:rPr>
                                  </m:ctrlPr>
                                </m:sSupPr>
                                <m:e>
                                  <m:r>
                                    <a:rPr lang="en-US" sz="1600" b="0" i="1" smtClean="0">
                                      <a:effectLst/>
                                      <a:latin typeface="Cambria Math" panose="02040503050406030204" pitchFamily="18" charset="0"/>
                                      <a:ea typeface="Cambria Math" panose="02040503050406030204" pitchFamily="18" charset="0"/>
                                    </a:rPr>
                                    <m:t>10</m:t>
                                  </m:r>
                                </m:e>
                                <m:sup>
                                  <m:r>
                                    <a:rPr lang="en-US" sz="1600" b="0" i="1" smtClean="0">
                                      <a:effectLst/>
                                      <a:latin typeface="Cambria Math" panose="02040503050406030204" pitchFamily="18" charset="0"/>
                                      <a:ea typeface="Cambria Math" panose="02040503050406030204" pitchFamily="18" charset="0"/>
                                    </a:rPr>
                                    <m:t>−5</m:t>
                                  </m:r>
                                </m:sup>
                              </m:sSup>
                            </m:oMath>
                          </a14:m>
                          <a:r>
                            <a:rPr lang="en-US" sz="1600" b="0" dirty="0">
                              <a:effectLst/>
                              <a:latin typeface="+mn-lt"/>
                              <a:ea typeface="Times New Roman" panose="02020603050405020304" pitchFamily="18" charset="0"/>
                            </a:rPr>
                            <a:t>)</a:t>
                          </a:r>
                        </a:p>
                      </a:txBody>
                      <a:tcPr marL="68580" marR="68580" marT="0" marB="0" anchor="ctr"/>
                    </a:tc>
                    <a:tc>
                      <a:txBody>
                        <a:bodyPr/>
                        <a:lstStyle/>
                        <a:p>
                          <a:pPr indent="144145" algn="ctr" hangingPunct="0">
                            <a:lnSpc>
                              <a:spcPts val="1200"/>
                            </a:lnSpc>
                          </a:pPr>
                          <a:r>
                            <a:rPr lang="en-US" sz="1600" b="0" dirty="0">
                              <a:effectLst/>
                              <a:latin typeface="+mn-lt"/>
                            </a:rPr>
                            <a:t>0.000001 </a:t>
                          </a:r>
                          <a:r>
                            <a:rPr lang="en-US" sz="1600" b="0" dirty="0">
                              <a:effectLst/>
                            </a:rPr>
                            <a:t>(</a:t>
                          </a:r>
                          <a14:m>
                            <m:oMath xmlns:m="http://schemas.openxmlformats.org/officeDocument/2006/math">
                              <m:sSup>
                                <m:sSupPr>
                                  <m:ctrlPr>
                                    <a:rPr lang="en-US" sz="1600" b="0" i="1" smtClean="0">
                                      <a:effectLst/>
                                      <a:latin typeface="Cambria Math" panose="02040503050406030204" pitchFamily="18" charset="0"/>
                                      <a:ea typeface="Cambria Math" panose="02040503050406030204" pitchFamily="18" charset="0"/>
                                    </a:rPr>
                                  </m:ctrlPr>
                                </m:sSupPr>
                                <m:e>
                                  <m:r>
                                    <a:rPr lang="en-US" sz="1600" b="0" i="1" smtClean="0">
                                      <a:effectLst/>
                                      <a:latin typeface="Cambria Math" panose="02040503050406030204" pitchFamily="18" charset="0"/>
                                      <a:ea typeface="Cambria Math" panose="02040503050406030204" pitchFamily="18" charset="0"/>
                                    </a:rPr>
                                    <m:t>10</m:t>
                                  </m:r>
                                </m:e>
                                <m:sup>
                                  <m:r>
                                    <a:rPr lang="en-US" sz="1600" b="0" i="1" smtClean="0">
                                      <a:effectLst/>
                                      <a:latin typeface="Cambria Math" panose="02040503050406030204" pitchFamily="18" charset="0"/>
                                      <a:ea typeface="Cambria Math" panose="02040503050406030204" pitchFamily="18" charset="0"/>
                                    </a:rPr>
                                    <m:t>−6</m:t>
                                  </m:r>
                                </m:sup>
                              </m:sSup>
                            </m:oMath>
                          </a14:m>
                          <a:r>
                            <a:rPr lang="en-US" sz="1600" b="0" dirty="0">
                              <a:effectLst/>
                              <a:latin typeface="+mn-lt"/>
                              <a:ea typeface="Times New Roman" panose="02020603050405020304" pitchFamily="18" charset="0"/>
                            </a:rPr>
                            <a:t>)</a:t>
                          </a:r>
                        </a:p>
                      </a:txBody>
                      <a:tcPr marL="68580" marR="68580" marT="0" marB="0" anchor="ctr"/>
                    </a:tc>
                    <a:tc>
                      <a:txBody>
                        <a:bodyPr/>
                        <a:lstStyle/>
                        <a:p>
                          <a:pPr indent="144145" algn="ctr" hangingPunct="0">
                            <a:lnSpc>
                              <a:spcPts val="1200"/>
                            </a:lnSpc>
                          </a:pPr>
                          <a:r>
                            <a:rPr lang="en-US" sz="1600" b="0" dirty="0">
                              <a:effectLst/>
                              <a:latin typeface="+mn-lt"/>
                            </a:rPr>
                            <a:t>0.0000001 </a:t>
                          </a:r>
                          <a:r>
                            <a:rPr lang="en-US" sz="1600" b="0" dirty="0">
                              <a:effectLst/>
                            </a:rPr>
                            <a:t>(</a:t>
                          </a:r>
                          <a14:m>
                            <m:oMath xmlns:m="http://schemas.openxmlformats.org/officeDocument/2006/math">
                              <m:sSup>
                                <m:sSupPr>
                                  <m:ctrlPr>
                                    <a:rPr lang="en-US" sz="1600" b="0" i="1" smtClean="0">
                                      <a:effectLst/>
                                      <a:latin typeface="Cambria Math" panose="02040503050406030204" pitchFamily="18" charset="0"/>
                                      <a:ea typeface="Cambria Math" panose="02040503050406030204" pitchFamily="18" charset="0"/>
                                    </a:rPr>
                                  </m:ctrlPr>
                                </m:sSupPr>
                                <m:e>
                                  <m:r>
                                    <a:rPr lang="en-US" sz="1600" b="0" i="1" smtClean="0">
                                      <a:effectLst/>
                                      <a:latin typeface="Cambria Math" panose="02040503050406030204" pitchFamily="18" charset="0"/>
                                      <a:ea typeface="Cambria Math" panose="02040503050406030204" pitchFamily="18" charset="0"/>
                                    </a:rPr>
                                    <m:t>10</m:t>
                                  </m:r>
                                </m:e>
                                <m:sup>
                                  <m:r>
                                    <a:rPr lang="en-US" sz="1600" b="0" i="1" smtClean="0">
                                      <a:effectLst/>
                                      <a:latin typeface="Cambria Math" panose="02040503050406030204" pitchFamily="18" charset="0"/>
                                      <a:ea typeface="Cambria Math" panose="02040503050406030204" pitchFamily="18" charset="0"/>
                                    </a:rPr>
                                    <m:t>−7</m:t>
                                  </m:r>
                                </m:sup>
                              </m:sSup>
                            </m:oMath>
                          </a14:m>
                          <a:r>
                            <a:rPr lang="en-US" sz="1600" b="0" dirty="0">
                              <a:effectLst/>
                              <a:latin typeface="+mn-lt"/>
                              <a:ea typeface="Times New Roman" panose="02020603050405020304" pitchFamily="18" charset="0"/>
                            </a:rPr>
                            <a:t>)</a:t>
                          </a:r>
                        </a:p>
                      </a:txBody>
                      <a:tcPr marL="68580" marR="68580" marT="0" marB="0" anchor="ctr"/>
                    </a:tc>
                    <a:extLst>
                      <a:ext uri="{0D108BD9-81ED-4DB2-BD59-A6C34878D82A}">
                        <a16:rowId xmlns:a16="http://schemas.microsoft.com/office/drawing/2014/main" val="3035734651"/>
                      </a:ext>
                    </a:extLst>
                  </a:tr>
                  <a:tr h="357156">
                    <a:tc rowSpan="5">
                      <a:txBody>
                        <a:bodyPr/>
                        <a:lstStyle/>
                        <a:p>
                          <a:pPr indent="144145" algn="ctr" hangingPunct="0">
                            <a:lnSpc>
                              <a:spcPts val="1200"/>
                            </a:lnSpc>
                          </a:pPr>
                          <a:r>
                            <a:rPr lang="en-US" sz="1600" b="0" dirty="0">
                              <a:effectLst/>
                              <a:latin typeface="+mn-lt"/>
                            </a:rPr>
                            <a:t>Dataset 1</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600" b="0" dirty="0">
                              <a:effectLst/>
                              <a:latin typeface="+mn-lt"/>
                            </a:rPr>
                            <a:t>Loss </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a:effectLst/>
                              <a:latin typeface="+mn-lt"/>
                            </a:rPr>
                            <a:t>Inf</a:t>
                          </a:r>
                          <a:endParaRPr lang="en-US" sz="1600" b="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a:effectLst/>
                              <a:latin typeface="+mn-lt"/>
                            </a:rPr>
                            <a:t>326.29</a:t>
                          </a:r>
                          <a:endParaRPr lang="en-US" sz="1600" b="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a:effectLst/>
                              <a:latin typeface="+mn-lt"/>
                            </a:rPr>
                            <a:t>342.38</a:t>
                          </a:r>
                          <a:endParaRPr lang="en-US" sz="1600" b="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529.20</a:t>
                          </a:r>
                          <a:endParaRPr lang="en-US" sz="1600" b="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259580534"/>
                      </a:ext>
                    </a:extLst>
                  </a:tr>
                  <a:tr h="357156">
                    <a:tc vMerge="1">
                      <a:txBody>
                        <a:bodyPr/>
                        <a:lstStyle/>
                        <a:p>
                          <a:endParaRPr lang="th-TH"/>
                        </a:p>
                      </a:txBody>
                      <a:tcPr/>
                    </a:tc>
                    <a:tc>
                      <a:txBody>
                        <a:bodyPr/>
                        <a:lstStyle/>
                        <a:p>
                          <a:pPr indent="144145" algn="ctr" hangingPunct="0">
                            <a:lnSpc>
                              <a:spcPts val="1200"/>
                            </a:lnSpc>
                          </a:pPr>
                          <a:r>
                            <a:rPr lang="en-US" sz="1600" b="0" dirty="0">
                              <a:effectLst/>
                              <a:latin typeface="+mn-lt"/>
                            </a:rPr>
                            <a:t>Val Loss</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Inf</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297.12</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308.24</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a:effectLst/>
                              <a:latin typeface="+mn-lt"/>
                            </a:rPr>
                            <a:t>471.12</a:t>
                          </a:r>
                          <a:endParaRPr lang="en-US" sz="1600" b="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11255279"/>
                      </a:ext>
                    </a:extLst>
                  </a:tr>
                  <a:tr h="357156">
                    <a:tc vMerge="1">
                      <a:txBody>
                        <a:bodyPr/>
                        <a:lstStyle/>
                        <a:p>
                          <a:endParaRPr lang="th-TH"/>
                        </a:p>
                      </a:txBody>
                      <a:tcPr/>
                    </a:tc>
                    <a:tc>
                      <a:txBody>
                        <a:bodyPr/>
                        <a:lstStyle/>
                        <a:p>
                          <a:pPr indent="144145" algn="ctr" hangingPunct="0">
                            <a:lnSpc>
                              <a:spcPts val="1200"/>
                            </a:lnSpc>
                          </a:pPr>
                          <a:r>
                            <a:rPr lang="en-US" sz="1600" b="0" dirty="0">
                              <a:effectLst/>
                              <a:latin typeface="+mn-lt"/>
                            </a:rPr>
                            <a:t>% Loss</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Inf</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26.26</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26.20</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29.33</a:t>
                          </a:r>
                          <a:endParaRPr lang="en-US" sz="1600" b="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436385668"/>
                      </a:ext>
                    </a:extLst>
                  </a:tr>
                  <a:tr h="357156">
                    <a:tc vMerge="1">
                      <a:txBody>
                        <a:bodyPr/>
                        <a:lstStyle/>
                        <a:p>
                          <a:pPr indent="144145" algn="ctr" hangingPunct="0">
                            <a:lnSpc>
                              <a:spcPts val="1200"/>
                            </a:lnSpc>
                          </a:pPr>
                          <a:endParaRPr lang="en-US" sz="1600" b="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600" b="0" dirty="0">
                              <a:effectLst/>
                              <a:latin typeface="+mn-lt"/>
                              <a:ea typeface="Times New Roman" panose="02020603050405020304" pitchFamily="18" charset="0"/>
                            </a:rPr>
                            <a:t>Predicted Price (THB)</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38.22 – 65.44</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38.25 – 65.41</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36.63 – 67.03</a:t>
                          </a:r>
                        </a:p>
                      </a:txBody>
                      <a:tcPr marL="68580" marR="68580" marT="0" marB="0" anchor="ctr"/>
                    </a:tc>
                    <a:extLst>
                      <a:ext uri="{0D108BD9-81ED-4DB2-BD59-A6C34878D82A}">
                        <a16:rowId xmlns:a16="http://schemas.microsoft.com/office/drawing/2014/main" val="2003172630"/>
                      </a:ext>
                    </a:extLst>
                  </a:tr>
                  <a:tr h="357156">
                    <a:tc vMerge="1">
                      <a:txBody>
                        <a:bodyPr/>
                        <a:lstStyle/>
                        <a:p>
                          <a:pPr indent="144145" algn="ctr" hangingPunct="0">
                            <a:lnSpc>
                              <a:spcPts val="1200"/>
                            </a:lnSpc>
                          </a:pPr>
                          <a:endParaRPr lang="en-US" sz="1600" b="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600" b="0" dirty="0">
                              <a:effectLst/>
                              <a:latin typeface="+mn-lt"/>
                              <a:ea typeface="Times New Roman" panose="02020603050405020304" pitchFamily="18" charset="0"/>
                            </a:rPr>
                            <a:t>Predicted Price (US$)</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1.08 - 1.85</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1.08 - 1.85 </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1.04 – 1.90 </a:t>
                          </a:r>
                        </a:p>
                      </a:txBody>
                      <a:tcPr marL="68580" marR="68580" marT="0" marB="0" anchor="ctr"/>
                    </a:tc>
                    <a:extLst>
                      <a:ext uri="{0D108BD9-81ED-4DB2-BD59-A6C34878D82A}">
                        <a16:rowId xmlns:a16="http://schemas.microsoft.com/office/drawing/2014/main" val="4287274181"/>
                      </a:ext>
                    </a:extLst>
                  </a:tr>
                  <a:tr h="357156">
                    <a:tc rowSpan="5">
                      <a:txBody>
                        <a:bodyPr/>
                        <a:lstStyle/>
                        <a:p>
                          <a:pPr indent="144145" algn="ctr" hangingPunct="0">
                            <a:lnSpc>
                              <a:spcPts val="1200"/>
                            </a:lnSpc>
                          </a:pPr>
                          <a:r>
                            <a:rPr lang="en-US" sz="1600" b="0" dirty="0">
                              <a:effectLst/>
                              <a:latin typeface="+mn-lt"/>
                              <a:ea typeface="Times New Roman" panose="02020603050405020304" pitchFamily="18" charset="0"/>
                            </a:rPr>
                            <a:t>Dataset 2</a:t>
                          </a:r>
                        </a:p>
                      </a:txBody>
                      <a:tcPr marL="68580" marR="68580" marT="0" marB="0" anchor="ctr"/>
                    </a:tc>
                    <a:tc>
                      <a:txBody>
                        <a:bodyPr/>
                        <a:lstStyle/>
                        <a:p>
                          <a:pPr indent="144145" algn="ctr" hangingPunct="0">
                            <a:lnSpc>
                              <a:spcPts val="1200"/>
                            </a:lnSpc>
                          </a:pPr>
                          <a:r>
                            <a:rPr lang="en-US" sz="1600" b="0" dirty="0">
                              <a:effectLst/>
                              <a:latin typeface="+mn-lt"/>
                              <a:ea typeface="Times New Roman" panose="02020603050405020304" pitchFamily="18" charset="0"/>
                            </a:rPr>
                            <a:t>Loss </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Inf</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Inf</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1,095.96</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1,365.07</a:t>
                          </a:r>
                        </a:p>
                      </a:txBody>
                      <a:tcPr marL="68580" marR="68580" marT="0" marB="0" anchor="ctr"/>
                    </a:tc>
                    <a:extLst>
                      <a:ext uri="{0D108BD9-81ED-4DB2-BD59-A6C34878D82A}">
                        <a16:rowId xmlns:a16="http://schemas.microsoft.com/office/drawing/2014/main" val="2104325881"/>
                      </a:ext>
                    </a:extLst>
                  </a:tr>
                  <a:tr h="357156">
                    <a:tc vMerge="1">
                      <a:txBody>
                        <a:bodyPr/>
                        <a:lstStyle/>
                        <a:p>
                          <a:pPr indent="144145" algn="ctr" hangingPunct="0">
                            <a:lnSpc>
                              <a:spcPts val="1200"/>
                            </a:lnSpc>
                          </a:pPr>
                          <a:endParaRPr lang="en-US" sz="1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44145" algn="ctr" hangingPunct="0">
                            <a:lnSpc>
                              <a:spcPts val="1200"/>
                            </a:lnSpc>
                          </a:pPr>
                          <a:r>
                            <a:rPr lang="en-US" sz="1600" b="0">
                              <a:effectLst/>
                              <a:latin typeface="+mn-lt"/>
                              <a:ea typeface="Times New Roman" panose="02020603050405020304" pitchFamily="18" charset="0"/>
                            </a:rPr>
                            <a:t>Val Loss</a:t>
                          </a:r>
                        </a:p>
                      </a:txBody>
                      <a:tcPr marL="68580" marR="68580" marT="0" marB="0" anchor="ctr"/>
                    </a:tc>
                    <a:tc>
                      <a:txBody>
                        <a:bodyPr/>
                        <a:lstStyle/>
                        <a:p>
                          <a:pPr indent="144145" algn="r" hangingPunct="0">
                            <a:lnSpc>
                              <a:spcPts val="1200"/>
                            </a:lnSpc>
                          </a:pPr>
                          <a:r>
                            <a:rPr lang="en-US" sz="1600" b="0">
                              <a:effectLst/>
                              <a:latin typeface="+mn-lt"/>
                              <a:ea typeface="Times New Roman" panose="02020603050405020304" pitchFamily="18" charset="0"/>
                            </a:rPr>
                            <a:t>Inf</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Inf</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1,278.26</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1,557.81</a:t>
                          </a:r>
                        </a:p>
                      </a:txBody>
                      <a:tcPr marL="68580" marR="68580" marT="0" marB="0" anchor="ctr"/>
                    </a:tc>
                    <a:extLst>
                      <a:ext uri="{0D108BD9-81ED-4DB2-BD59-A6C34878D82A}">
                        <a16:rowId xmlns:a16="http://schemas.microsoft.com/office/drawing/2014/main" val="3542188467"/>
                      </a:ext>
                    </a:extLst>
                  </a:tr>
                  <a:tr h="357156">
                    <a:tc vMerge="1">
                      <a:txBody>
                        <a:bodyPr/>
                        <a:lstStyle/>
                        <a:p>
                          <a:pPr indent="144145" algn="ctr" hangingPunct="0">
                            <a:lnSpc>
                              <a:spcPts val="1200"/>
                            </a:lnSpc>
                          </a:pPr>
                          <a:endParaRPr lang="en-US" sz="1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44145" algn="ctr" hangingPunct="0">
                            <a:lnSpc>
                              <a:spcPts val="1200"/>
                            </a:lnSpc>
                          </a:pPr>
                          <a:r>
                            <a:rPr lang="en-US" sz="1600" b="0" dirty="0">
                              <a:effectLst/>
                              <a:latin typeface="+mn-lt"/>
                              <a:ea typeface="Times New Roman" panose="02020603050405020304" pitchFamily="18" charset="0"/>
                            </a:rPr>
                            <a:t>% Loss</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Inf</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Inf</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37.85</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38.97</a:t>
                          </a:r>
                        </a:p>
                      </a:txBody>
                      <a:tcPr marL="68580" marR="68580" marT="0" marB="0" anchor="ctr"/>
                    </a:tc>
                    <a:extLst>
                      <a:ext uri="{0D108BD9-81ED-4DB2-BD59-A6C34878D82A}">
                        <a16:rowId xmlns:a16="http://schemas.microsoft.com/office/drawing/2014/main" val="3344553369"/>
                      </a:ext>
                    </a:extLst>
                  </a:tr>
                  <a:tr h="357156">
                    <a:tc vMerge="1">
                      <a:txBody>
                        <a:bodyPr/>
                        <a:lstStyle/>
                        <a:p>
                          <a:pPr indent="144145" algn="ctr" hangingPunct="0">
                            <a:lnSpc>
                              <a:spcPts val="1200"/>
                            </a:lnSpc>
                          </a:pPr>
                          <a:endParaRPr lang="en-US" sz="1600" b="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600" b="0" dirty="0">
                              <a:effectLst/>
                              <a:latin typeface="+mn-lt"/>
                              <a:ea typeface="Times New Roman" panose="02020603050405020304" pitchFamily="18" charset="0"/>
                            </a:rPr>
                            <a:t>Predicted Price (THB)</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32.21 – 71.44</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31.63 – 72.03</a:t>
                          </a:r>
                        </a:p>
                      </a:txBody>
                      <a:tcPr marL="68580" marR="68580" marT="0" marB="0" anchor="ctr"/>
                    </a:tc>
                    <a:extLst>
                      <a:ext uri="{0D108BD9-81ED-4DB2-BD59-A6C34878D82A}">
                        <a16:rowId xmlns:a16="http://schemas.microsoft.com/office/drawing/2014/main" val="539990458"/>
                      </a:ext>
                    </a:extLst>
                  </a:tr>
                  <a:tr h="357156">
                    <a:tc vMerge="1">
                      <a:txBody>
                        <a:bodyPr/>
                        <a:lstStyle/>
                        <a:p>
                          <a:pPr indent="144145" algn="ctr" hangingPunct="0">
                            <a:lnSpc>
                              <a:spcPts val="1200"/>
                            </a:lnSpc>
                          </a:pPr>
                          <a:endParaRPr lang="en-US" sz="1600" b="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600" b="0" dirty="0">
                              <a:effectLst/>
                              <a:latin typeface="+mn-lt"/>
                              <a:ea typeface="Times New Roman" panose="02020603050405020304" pitchFamily="18" charset="0"/>
                            </a:rPr>
                            <a:t>Predicted Price (US$)</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0.91 – 2.02 </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0.90 – 2.04</a:t>
                          </a:r>
                        </a:p>
                      </a:txBody>
                      <a:tcPr marL="68580" marR="68580" marT="0" marB="0" anchor="ctr"/>
                    </a:tc>
                    <a:extLst>
                      <a:ext uri="{0D108BD9-81ED-4DB2-BD59-A6C34878D82A}">
                        <a16:rowId xmlns:a16="http://schemas.microsoft.com/office/drawing/2014/main" val="284192362"/>
                      </a:ext>
                    </a:extLst>
                  </a:tr>
                </a:tbl>
              </a:graphicData>
            </a:graphic>
          </p:graphicFrame>
        </mc:Choice>
        <mc:Fallback>
          <p:graphicFrame>
            <p:nvGraphicFramePr>
              <p:cNvPr id="6" name="Table 5">
                <a:extLst>
                  <a:ext uri="{FF2B5EF4-FFF2-40B4-BE49-F238E27FC236}">
                    <a16:creationId xmlns:a16="http://schemas.microsoft.com/office/drawing/2014/main" id="{15DEF3AA-79C7-19A3-9E62-3A667E5F30BF}"/>
                  </a:ext>
                </a:extLst>
              </p:cNvPr>
              <p:cNvGraphicFramePr>
                <a:graphicFrameLocks noGrp="1"/>
              </p:cNvGraphicFramePr>
              <p:nvPr>
                <p:extLst>
                  <p:ext uri="{D42A27DB-BD31-4B8C-83A1-F6EECF244321}">
                    <p14:modId xmlns:p14="http://schemas.microsoft.com/office/powerpoint/2010/main" val="3548385825"/>
                  </p:ext>
                </p:extLst>
              </p:nvPr>
            </p:nvGraphicFramePr>
            <p:xfrm>
              <a:off x="838200" y="1983726"/>
              <a:ext cx="11009374" cy="4114239"/>
            </p:xfrm>
            <a:graphic>
              <a:graphicData uri="http://schemas.openxmlformats.org/drawingml/2006/table">
                <a:tbl>
                  <a:tblPr firstRow="1" firstCol="1" bandRow="1">
                    <a:tableStyleId>{5C22544A-7EE6-4342-B048-85BDC9FD1C3A}</a:tableStyleId>
                  </a:tblPr>
                  <a:tblGrid>
                    <a:gridCol w="1621536">
                      <a:extLst>
                        <a:ext uri="{9D8B030D-6E8A-4147-A177-3AD203B41FA5}">
                          <a16:colId xmlns:a16="http://schemas.microsoft.com/office/drawing/2014/main" val="3429816324"/>
                        </a:ext>
                      </a:extLst>
                    </a:gridCol>
                    <a:gridCol w="2318563">
                      <a:extLst>
                        <a:ext uri="{9D8B030D-6E8A-4147-A177-3AD203B41FA5}">
                          <a16:colId xmlns:a16="http://schemas.microsoft.com/office/drawing/2014/main" val="2744146877"/>
                        </a:ext>
                      </a:extLst>
                    </a:gridCol>
                    <a:gridCol w="1571976">
                      <a:extLst>
                        <a:ext uri="{9D8B030D-6E8A-4147-A177-3AD203B41FA5}">
                          <a16:colId xmlns:a16="http://schemas.microsoft.com/office/drawing/2014/main" val="3084418202"/>
                        </a:ext>
                      </a:extLst>
                    </a:gridCol>
                    <a:gridCol w="1832433">
                      <a:extLst>
                        <a:ext uri="{9D8B030D-6E8A-4147-A177-3AD203B41FA5}">
                          <a16:colId xmlns:a16="http://schemas.microsoft.com/office/drawing/2014/main" val="1306144110"/>
                        </a:ext>
                      </a:extLst>
                    </a:gridCol>
                    <a:gridCol w="1832433">
                      <a:extLst>
                        <a:ext uri="{9D8B030D-6E8A-4147-A177-3AD203B41FA5}">
                          <a16:colId xmlns:a16="http://schemas.microsoft.com/office/drawing/2014/main" val="3184172646"/>
                        </a:ext>
                      </a:extLst>
                    </a:gridCol>
                    <a:gridCol w="1832433">
                      <a:extLst>
                        <a:ext uri="{9D8B030D-6E8A-4147-A177-3AD203B41FA5}">
                          <a16:colId xmlns:a16="http://schemas.microsoft.com/office/drawing/2014/main" val="129301232"/>
                        </a:ext>
                      </a:extLst>
                    </a:gridCol>
                  </a:tblGrid>
                  <a:tr h="542679">
                    <a:tc gridSpan="2">
                      <a:txBody>
                        <a:bodyPr/>
                        <a:lstStyle/>
                        <a:p>
                          <a:pPr indent="144145" algn="l" hangingPunct="0">
                            <a:lnSpc>
                              <a:spcPts val="1200"/>
                            </a:lnSpc>
                          </a:pPr>
                          <a:r>
                            <a:rPr lang="en-US" sz="1600" b="0">
                              <a:effectLst/>
                              <a:latin typeface="+mn-lt"/>
                            </a:rPr>
                            <a:t>Iteration / Learning Rate</a:t>
                          </a:r>
                          <a:endParaRPr lang="en-US" sz="1600" b="0">
                            <a:effectLst/>
                            <a:latin typeface="+mn-lt"/>
                            <a:ea typeface="Times New Roman" panose="02020603050405020304" pitchFamily="18" charset="0"/>
                          </a:endParaRPr>
                        </a:p>
                      </a:txBody>
                      <a:tcPr marL="68580" marR="68580" marT="0" marB="0" anchor="ctr"/>
                    </a:tc>
                    <a:tc hMerge="1">
                      <a:txBody>
                        <a:bodyPr/>
                        <a:lstStyle/>
                        <a:p>
                          <a:endParaRPr lang="th-TH"/>
                        </a:p>
                      </a:txBody>
                      <a:tcPr/>
                    </a:tc>
                    <a:tc>
                      <a:txBody>
                        <a:bodyPr/>
                        <a:lstStyle/>
                        <a:p>
                          <a:endParaRPr lang="th-TH"/>
                        </a:p>
                      </a:txBody>
                      <a:tcPr marL="68580" marR="68580" marT="0" marB="0" anchor="ctr">
                        <a:blipFill>
                          <a:blip r:embed="rId2"/>
                          <a:stretch>
                            <a:fillRect l="-251163" t="-1124" r="-351163" b="-665169"/>
                          </a:stretch>
                        </a:blipFill>
                      </a:tcPr>
                    </a:tc>
                    <a:tc>
                      <a:txBody>
                        <a:bodyPr/>
                        <a:lstStyle/>
                        <a:p>
                          <a:endParaRPr lang="th-TH"/>
                        </a:p>
                      </a:txBody>
                      <a:tcPr marL="68580" marR="68580" marT="0" marB="0" anchor="ctr">
                        <a:blipFill>
                          <a:blip r:embed="rId2"/>
                          <a:stretch>
                            <a:fillRect l="-302000" t="-1124" r="-202000" b="-665169"/>
                          </a:stretch>
                        </a:blipFill>
                      </a:tcPr>
                    </a:tc>
                    <a:tc>
                      <a:txBody>
                        <a:bodyPr/>
                        <a:lstStyle/>
                        <a:p>
                          <a:endParaRPr lang="th-TH"/>
                        </a:p>
                      </a:txBody>
                      <a:tcPr marL="68580" marR="68580" marT="0" marB="0" anchor="ctr">
                        <a:blipFill>
                          <a:blip r:embed="rId2"/>
                          <a:stretch>
                            <a:fillRect l="-400664" t="-1124" r="-101329" b="-665169"/>
                          </a:stretch>
                        </a:blipFill>
                      </a:tcPr>
                    </a:tc>
                    <a:tc>
                      <a:txBody>
                        <a:bodyPr/>
                        <a:lstStyle/>
                        <a:p>
                          <a:endParaRPr lang="th-TH"/>
                        </a:p>
                      </a:txBody>
                      <a:tcPr marL="68580" marR="68580" marT="0" marB="0" anchor="ctr">
                        <a:blipFill>
                          <a:blip r:embed="rId2"/>
                          <a:stretch>
                            <a:fillRect l="-500664" t="-1124" r="-1329" b="-665169"/>
                          </a:stretch>
                        </a:blipFill>
                      </a:tcPr>
                    </a:tc>
                    <a:extLst>
                      <a:ext uri="{0D108BD9-81ED-4DB2-BD59-A6C34878D82A}">
                        <a16:rowId xmlns:a16="http://schemas.microsoft.com/office/drawing/2014/main" val="3035734651"/>
                      </a:ext>
                    </a:extLst>
                  </a:tr>
                  <a:tr h="357156">
                    <a:tc rowSpan="5">
                      <a:txBody>
                        <a:bodyPr/>
                        <a:lstStyle/>
                        <a:p>
                          <a:pPr indent="144145" algn="ctr" hangingPunct="0">
                            <a:lnSpc>
                              <a:spcPts val="1200"/>
                            </a:lnSpc>
                          </a:pPr>
                          <a:r>
                            <a:rPr lang="en-US" sz="1600" b="0" dirty="0">
                              <a:effectLst/>
                              <a:latin typeface="+mn-lt"/>
                            </a:rPr>
                            <a:t>Dataset 1</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600" b="0" dirty="0">
                              <a:effectLst/>
                              <a:latin typeface="+mn-lt"/>
                            </a:rPr>
                            <a:t>Loss </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a:effectLst/>
                              <a:latin typeface="+mn-lt"/>
                            </a:rPr>
                            <a:t>Inf</a:t>
                          </a:r>
                          <a:endParaRPr lang="en-US" sz="1600" b="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a:effectLst/>
                              <a:latin typeface="+mn-lt"/>
                            </a:rPr>
                            <a:t>326.29</a:t>
                          </a:r>
                          <a:endParaRPr lang="en-US" sz="1600" b="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a:effectLst/>
                              <a:latin typeface="+mn-lt"/>
                            </a:rPr>
                            <a:t>342.38</a:t>
                          </a:r>
                          <a:endParaRPr lang="en-US" sz="1600" b="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529.20</a:t>
                          </a:r>
                          <a:endParaRPr lang="en-US" sz="1600" b="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259580534"/>
                      </a:ext>
                    </a:extLst>
                  </a:tr>
                  <a:tr h="357156">
                    <a:tc vMerge="1">
                      <a:txBody>
                        <a:bodyPr/>
                        <a:lstStyle/>
                        <a:p>
                          <a:endParaRPr lang="th-TH"/>
                        </a:p>
                      </a:txBody>
                      <a:tcPr/>
                    </a:tc>
                    <a:tc>
                      <a:txBody>
                        <a:bodyPr/>
                        <a:lstStyle/>
                        <a:p>
                          <a:pPr indent="144145" algn="ctr" hangingPunct="0">
                            <a:lnSpc>
                              <a:spcPts val="1200"/>
                            </a:lnSpc>
                          </a:pPr>
                          <a:r>
                            <a:rPr lang="en-US" sz="1600" b="0" dirty="0">
                              <a:effectLst/>
                              <a:latin typeface="+mn-lt"/>
                            </a:rPr>
                            <a:t>Val Loss</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Inf</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297.12</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308.24</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a:effectLst/>
                              <a:latin typeface="+mn-lt"/>
                            </a:rPr>
                            <a:t>471.12</a:t>
                          </a:r>
                          <a:endParaRPr lang="en-US" sz="1600" b="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11255279"/>
                      </a:ext>
                    </a:extLst>
                  </a:tr>
                  <a:tr h="357156">
                    <a:tc vMerge="1">
                      <a:txBody>
                        <a:bodyPr/>
                        <a:lstStyle/>
                        <a:p>
                          <a:endParaRPr lang="th-TH"/>
                        </a:p>
                      </a:txBody>
                      <a:tcPr/>
                    </a:tc>
                    <a:tc>
                      <a:txBody>
                        <a:bodyPr/>
                        <a:lstStyle/>
                        <a:p>
                          <a:pPr indent="144145" algn="ctr" hangingPunct="0">
                            <a:lnSpc>
                              <a:spcPts val="1200"/>
                            </a:lnSpc>
                          </a:pPr>
                          <a:r>
                            <a:rPr lang="en-US" sz="1600" b="0" dirty="0">
                              <a:effectLst/>
                              <a:latin typeface="+mn-lt"/>
                            </a:rPr>
                            <a:t>% Loss</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Inf</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26.26</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26.20</a:t>
                          </a:r>
                          <a:endParaRPr lang="en-US" sz="16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600" b="0" dirty="0">
                              <a:effectLst/>
                              <a:latin typeface="+mn-lt"/>
                            </a:rPr>
                            <a:t>29.33</a:t>
                          </a:r>
                          <a:endParaRPr lang="en-US" sz="1600" b="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436385668"/>
                      </a:ext>
                    </a:extLst>
                  </a:tr>
                  <a:tr h="357156">
                    <a:tc vMerge="1">
                      <a:txBody>
                        <a:bodyPr/>
                        <a:lstStyle/>
                        <a:p>
                          <a:pPr indent="144145" algn="ctr" hangingPunct="0">
                            <a:lnSpc>
                              <a:spcPts val="1200"/>
                            </a:lnSpc>
                          </a:pPr>
                          <a:endParaRPr lang="en-US" sz="1600" b="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600" b="0" dirty="0">
                              <a:effectLst/>
                              <a:latin typeface="+mn-lt"/>
                              <a:ea typeface="Times New Roman" panose="02020603050405020304" pitchFamily="18" charset="0"/>
                            </a:rPr>
                            <a:t>Predicted Price (THB)</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38.22 – 65.44</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38.25 – 65.41</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36.63 – 67.03</a:t>
                          </a:r>
                        </a:p>
                      </a:txBody>
                      <a:tcPr marL="68580" marR="68580" marT="0" marB="0" anchor="ctr"/>
                    </a:tc>
                    <a:extLst>
                      <a:ext uri="{0D108BD9-81ED-4DB2-BD59-A6C34878D82A}">
                        <a16:rowId xmlns:a16="http://schemas.microsoft.com/office/drawing/2014/main" val="2003172630"/>
                      </a:ext>
                    </a:extLst>
                  </a:tr>
                  <a:tr h="357156">
                    <a:tc vMerge="1">
                      <a:txBody>
                        <a:bodyPr/>
                        <a:lstStyle/>
                        <a:p>
                          <a:pPr indent="144145" algn="ctr" hangingPunct="0">
                            <a:lnSpc>
                              <a:spcPts val="1200"/>
                            </a:lnSpc>
                          </a:pPr>
                          <a:endParaRPr lang="en-US" sz="1600" b="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600" b="0" dirty="0">
                              <a:effectLst/>
                              <a:latin typeface="+mn-lt"/>
                              <a:ea typeface="Times New Roman" panose="02020603050405020304" pitchFamily="18" charset="0"/>
                            </a:rPr>
                            <a:t>Predicted Price (US$)</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1.08 - 1.85</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1.08 - 1.85 </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1.04 – 1.90 </a:t>
                          </a:r>
                        </a:p>
                      </a:txBody>
                      <a:tcPr marL="68580" marR="68580" marT="0" marB="0" anchor="ctr"/>
                    </a:tc>
                    <a:extLst>
                      <a:ext uri="{0D108BD9-81ED-4DB2-BD59-A6C34878D82A}">
                        <a16:rowId xmlns:a16="http://schemas.microsoft.com/office/drawing/2014/main" val="4287274181"/>
                      </a:ext>
                    </a:extLst>
                  </a:tr>
                  <a:tr h="357156">
                    <a:tc rowSpan="5">
                      <a:txBody>
                        <a:bodyPr/>
                        <a:lstStyle/>
                        <a:p>
                          <a:pPr indent="144145" algn="ctr" hangingPunct="0">
                            <a:lnSpc>
                              <a:spcPts val="1200"/>
                            </a:lnSpc>
                          </a:pPr>
                          <a:r>
                            <a:rPr lang="en-US" sz="1600" b="0" dirty="0">
                              <a:effectLst/>
                              <a:latin typeface="+mn-lt"/>
                              <a:ea typeface="Times New Roman" panose="02020603050405020304" pitchFamily="18" charset="0"/>
                            </a:rPr>
                            <a:t>Dataset 2</a:t>
                          </a:r>
                        </a:p>
                      </a:txBody>
                      <a:tcPr marL="68580" marR="68580" marT="0" marB="0" anchor="ctr"/>
                    </a:tc>
                    <a:tc>
                      <a:txBody>
                        <a:bodyPr/>
                        <a:lstStyle/>
                        <a:p>
                          <a:pPr indent="144145" algn="ctr" hangingPunct="0">
                            <a:lnSpc>
                              <a:spcPts val="1200"/>
                            </a:lnSpc>
                          </a:pPr>
                          <a:r>
                            <a:rPr lang="en-US" sz="1600" b="0" dirty="0">
                              <a:effectLst/>
                              <a:latin typeface="+mn-lt"/>
                              <a:ea typeface="Times New Roman" panose="02020603050405020304" pitchFamily="18" charset="0"/>
                            </a:rPr>
                            <a:t>Loss </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Inf</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Inf</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1,095.96</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1,365.07</a:t>
                          </a:r>
                        </a:p>
                      </a:txBody>
                      <a:tcPr marL="68580" marR="68580" marT="0" marB="0" anchor="ctr"/>
                    </a:tc>
                    <a:extLst>
                      <a:ext uri="{0D108BD9-81ED-4DB2-BD59-A6C34878D82A}">
                        <a16:rowId xmlns:a16="http://schemas.microsoft.com/office/drawing/2014/main" val="2104325881"/>
                      </a:ext>
                    </a:extLst>
                  </a:tr>
                  <a:tr h="357156">
                    <a:tc vMerge="1">
                      <a:txBody>
                        <a:bodyPr/>
                        <a:lstStyle/>
                        <a:p>
                          <a:pPr indent="144145" algn="ctr" hangingPunct="0">
                            <a:lnSpc>
                              <a:spcPts val="1200"/>
                            </a:lnSpc>
                          </a:pPr>
                          <a:endParaRPr lang="en-US" sz="1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44145" algn="ctr" hangingPunct="0">
                            <a:lnSpc>
                              <a:spcPts val="1200"/>
                            </a:lnSpc>
                          </a:pPr>
                          <a:r>
                            <a:rPr lang="en-US" sz="1600" b="0">
                              <a:effectLst/>
                              <a:latin typeface="+mn-lt"/>
                              <a:ea typeface="Times New Roman" panose="02020603050405020304" pitchFamily="18" charset="0"/>
                            </a:rPr>
                            <a:t>Val Loss</a:t>
                          </a:r>
                        </a:p>
                      </a:txBody>
                      <a:tcPr marL="68580" marR="68580" marT="0" marB="0" anchor="ctr"/>
                    </a:tc>
                    <a:tc>
                      <a:txBody>
                        <a:bodyPr/>
                        <a:lstStyle/>
                        <a:p>
                          <a:pPr indent="144145" algn="r" hangingPunct="0">
                            <a:lnSpc>
                              <a:spcPts val="1200"/>
                            </a:lnSpc>
                          </a:pPr>
                          <a:r>
                            <a:rPr lang="en-US" sz="1600" b="0">
                              <a:effectLst/>
                              <a:latin typeface="+mn-lt"/>
                              <a:ea typeface="Times New Roman" panose="02020603050405020304" pitchFamily="18" charset="0"/>
                            </a:rPr>
                            <a:t>Inf</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Inf</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1,278.26</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1,557.81</a:t>
                          </a:r>
                        </a:p>
                      </a:txBody>
                      <a:tcPr marL="68580" marR="68580" marT="0" marB="0" anchor="ctr"/>
                    </a:tc>
                    <a:extLst>
                      <a:ext uri="{0D108BD9-81ED-4DB2-BD59-A6C34878D82A}">
                        <a16:rowId xmlns:a16="http://schemas.microsoft.com/office/drawing/2014/main" val="3542188467"/>
                      </a:ext>
                    </a:extLst>
                  </a:tr>
                  <a:tr h="357156">
                    <a:tc vMerge="1">
                      <a:txBody>
                        <a:bodyPr/>
                        <a:lstStyle/>
                        <a:p>
                          <a:pPr indent="144145" algn="ctr" hangingPunct="0">
                            <a:lnSpc>
                              <a:spcPts val="1200"/>
                            </a:lnSpc>
                          </a:pPr>
                          <a:endParaRPr lang="en-US" sz="1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44145" algn="ctr" hangingPunct="0">
                            <a:lnSpc>
                              <a:spcPts val="1200"/>
                            </a:lnSpc>
                          </a:pPr>
                          <a:r>
                            <a:rPr lang="en-US" sz="1600" b="0" dirty="0">
                              <a:effectLst/>
                              <a:latin typeface="+mn-lt"/>
                              <a:ea typeface="Times New Roman" panose="02020603050405020304" pitchFamily="18" charset="0"/>
                            </a:rPr>
                            <a:t>% Loss</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Inf</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Inf</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37.85</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38.97</a:t>
                          </a:r>
                        </a:p>
                      </a:txBody>
                      <a:tcPr marL="68580" marR="68580" marT="0" marB="0" anchor="ctr"/>
                    </a:tc>
                    <a:extLst>
                      <a:ext uri="{0D108BD9-81ED-4DB2-BD59-A6C34878D82A}">
                        <a16:rowId xmlns:a16="http://schemas.microsoft.com/office/drawing/2014/main" val="3344553369"/>
                      </a:ext>
                    </a:extLst>
                  </a:tr>
                  <a:tr h="357156">
                    <a:tc vMerge="1">
                      <a:txBody>
                        <a:bodyPr/>
                        <a:lstStyle/>
                        <a:p>
                          <a:pPr indent="144145" algn="ctr" hangingPunct="0">
                            <a:lnSpc>
                              <a:spcPts val="1200"/>
                            </a:lnSpc>
                          </a:pPr>
                          <a:endParaRPr lang="en-US" sz="1600" b="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600" b="0" dirty="0">
                              <a:effectLst/>
                              <a:latin typeface="+mn-lt"/>
                              <a:ea typeface="Times New Roman" panose="02020603050405020304" pitchFamily="18" charset="0"/>
                            </a:rPr>
                            <a:t>Predicted Price (THB)</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32.21 – 71.44</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31.63 – 72.03</a:t>
                          </a:r>
                        </a:p>
                      </a:txBody>
                      <a:tcPr marL="68580" marR="68580" marT="0" marB="0" anchor="ctr"/>
                    </a:tc>
                    <a:extLst>
                      <a:ext uri="{0D108BD9-81ED-4DB2-BD59-A6C34878D82A}">
                        <a16:rowId xmlns:a16="http://schemas.microsoft.com/office/drawing/2014/main" val="539990458"/>
                      </a:ext>
                    </a:extLst>
                  </a:tr>
                  <a:tr h="357156">
                    <a:tc vMerge="1">
                      <a:txBody>
                        <a:bodyPr/>
                        <a:lstStyle/>
                        <a:p>
                          <a:pPr indent="144145" algn="ctr" hangingPunct="0">
                            <a:lnSpc>
                              <a:spcPts val="1200"/>
                            </a:lnSpc>
                          </a:pPr>
                          <a:endParaRPr lang="en-US" sz="1600" b="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600" b="0" dirty="0">
                              <a:effectLst/>
                              <a:latin typeface="+mn-lt"/>
                              <a:ea typeface="Times New Roman" panose="02020603050405020304" pitchFamily="18" charset="0"/>
                            </a:rPr>
                            <a:t>Predicted Price (US$)</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0.91 – 2.02 </a:t>
                          </a:r>
                        </a:p>
                      </a:txBody>
                      <a:tcPr marL="68580" marR="68580" marT="0" marB="0" anchor="ctr"/>
                    </a:tc>
                    <a:tc>
                      <a:txBody>
                        <a:bodyPr/>
                        <a:lstStyle/>
                        <a:p>
                          <a:pPr indent="144145" algn="r" hangingPunct="0">
                            <a:lnSpc>
                              <a:spcPts val="1200"/>
                            </a:lnSpc>
                          </a:pPr>
                          <a:r>
                            <a:rPr lang="en-US" sz="1600" b="0" dirty="0">
                              <a:effectLst/>
                              <a:latin typeface="+mn-lt"/>
                              <a:ea typeface="Times New Roman" panose="02020603050405020304" pitchFamily="18" charset="0"/>
                            </a:rPr>
                            <a:t>0.90 – 2.04</a:t>
                          </a:r>
                        </a:p>
                      </a:txBody>
                      <a:tcPr marL="68580" marR="68580" marT="0" marB="0" anchor="ctr"/>
                    </a:tc>
                    <a:extLst>
                      <a:ext uri="{0D108BD9-81ED-4DB2-BD59-A6C34878D82A}">
                        <a16:rowId xmlns:a16="http://schemas.microsoft.com/office/drawing/2014/main" val="284192362"/>
                      </a:ext>
                    </a:extLst>
                  </a:tr>
                </a:tbl>
              </a:graphicData>
            </a:graphic>
          </p:graphicFrame>
        </mc:Fallback>
      </mc:AlternateContent>
    </p:spTree>
    <p:extLst>
      <p:ext uri="{BB962C8B-B14F-4D97-AF65-F5344CB8AC3E}">
        <p14:creationId xmlns:p14="http://schemas.microsoft.com/office/powerpoint/2010/main" val="1815521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D392-3555-37B4-A0A2-ADB560F1E0D8}"/>
              </a:ext>
            </a:extLst>
          </p:cNvPr>
          <p:cNvSpPr>
            <a:spLocks noGrp="1"/>
          </p:cNvSpPr>
          <p:nvPr>
            <p:ph type="title"/>
          </p:nvPr>
        </p:nvSpPr>
        <p:spPr/>
        <p:txBody>
          <a:bodyPr/>
          <a:lstStyle/>
          <a:p>
            <a:r>
              <a:rPr lang="en-US" dirty="0"/>
              <a:t>Result Comparison to the General Purpose ANN</a:t>
            </a:r>
            <a:endParaRPr lang="th-TH" dirty="0"/>
          </a:p>
        </p:txBody>
      </p:sp>
      <p:sp>
        <p:nvSpPr>
          <p:cNvPr id="4" name="Slide Number Placeholder 3">
            <a:extLst>
              <a:ext uri="{FF2B5EF4-FFF2-40B4-BE49-F238E27FC236}">
                <a16:creationId xmlns:a16="http://schemas.microsoft.com/office/drawing/2014/main" id="{7AB3F1ED-D802-5B12-506A-A00B1265EE97}"/>
              </a:ext>
            </a:extLst>
          </p:cNvPr>
          <p:cNvSpPr>
            <a:spLocks noGrp="1"/>
          </p:cNvSpPr>
          <p:nvPr>
            <p:ph type="sldNum" sz="quarter" idx="12"/>
          </p:nvPr>
        </p:nvSpPr>
        <p:spPr/>
        <p:txBody>
          <a:bodyPr/>
          <a:lstStyle/>
          <a:p>
            <a:fld id="{19F4AC4A-7F96-4DE7-ACD4-4560B36C61BE}" type="slidenum">
              <a:rPr lang="th-TH" smtClean="0"/>
              <a:pPr/>
              <a:t>23</a:t>
            </a:fld>
            <a:endParaRPr lang="th-TH"/>
          </a:p>
        </p:txBody>
      </p:sp>
      <p:sp>
        <p:nvSpPr>
          <p:cNvPr id="7" name="Content Placeholder 6">
            <a:extLst>
              <a:ext uri="{FF2B5EF4-FFF2-40B4-BE49-F238E27FC236}">
                <a16:creationId xmlns:a16="http://schemas.microsoft.com/office/drawing/2014/main" id="{B5F0F43A-49F8-D387-6913-98F563AD67AB}"/>
              </a:ext>
            </a:extLst>
          </p:cNvPr>
          <p:cNvSpPr>
            <a:spLocks noGrp="1"/>
          </p:cNvSpPr>
          <p:nvPr>
            <p:ph idx="1"/>
          </p:nvPr>
        </p:nvSpPr>
        <p:spPr/>
        <p:txBody>
          <a:bodyPr/>
          <a:lstStyle/>
          <a:p>
            <a:r>
              <a:rPr lang="en-US" dirty="0"/>
              <a:t>Minimum error (in MSE) compare between TDCE model and General-purpose ANN (TensorFlow </a:t>
            </a:r>
            <a:r>
              <a:rPr lang="en-US" dirty="0" err="1"/>
              <a:t>Keras</a:t>
            </a:r>
            <a:r>
              <a:rPr lang="en-US" dirty="0"/>
              <a:t> Model) Model with equal amount of neuron</a:t>
            </a:r>
          </a:p>
          <a:p>
            <a:endParaRPr lang="en-US" dirty="0"/>
          </a:p>
          <a:p>
            <a:endParaRPr lang="en-US" dirty="0"/>
          </a:p>
          <a:p>
            <a:endParaRPr lang="en-US" dirty="0"/>
          </a:p>
          <a:p>
            <a:endParaRPr lang="en-US" dirty="0"/>
          </a:p>
          <a:p>
            <a:endParaRPr lang="en-US" dirty="0"/>
          </a:p>
        </p:txBody>
      </p:sp>
      <p:graphicFrame>
        <p:nvGraphicFramePr>
          <p:cNvPr id="8" name="Content Placeholder 4">
            <a:extLst>
              <a:ext uri="{FF2B5EF4-FFF2-40B4-BE49-F238E27FC236}">
                <a16:creationId xmlns:a16="http://schemas.microsoft.com/office/drawing/2014/main" id="{8914B3E8-1684-EC89-DE33-31F79A9EACC8}"/>
              </a:ext>
            </a:extLst>
          </p:cNvPr>
          <p:cNvGraphicFramePr>
            <a:graphicFrameLocks/>
          </p:cNvGraphicFramePr>
          <p:nvPr>
            <p:extLst>
              <p:ext uri="{D42A27DB-BD31-4B8C-83A1-F6EECF244321}">
                <p14:modId xmlns:p14="http://schemas.microsoft.com/office/powerpoint/2010/main" val="3498496136"/>
              </p:ext>
            </p:extLst>
          </p:nvPr>
        </p:nvGraphicFramePr>
        <p:xfrm>
          <a:off x="1187594" y="2660640"/>
          <a:ext cx="9535826" cy="1952000"/>
        </p:xfrm>
        <a:graphic>
          <a:graphicData uri="http://schemas.openxmlformats.org/drawingml/2006/table">
            <a:tbl>
              <a:tblPr firstRow="1" firstCol="1" bandRow="1">
                <a:tableStyleId>{5C22544A-7EE6-4342-B048-85BDC9FD1C3A}</a:tableStyleId>
              </a:tblPr>
              <a:tblGrid>
                <a:gridCol w="1463212">
                  <a:extLst>
                    <a:ext uri="{9D8B030D-6E8A-4147-A177-3AD203B41FA5}">
                      <a16:colId xmlns:a16="http://schemas.microsoft.com/office/drawing/2014/main" val="2581566041"/>
                    </a:ext>
                  </a:extLst>
                </a:gridCol>
                <a:gridCol w="1463212">
                  <a:extLst>
                    <a:ext uri="{9D8B030D-6E8A-4147-A177-3AD203B41FA5}">
                      <a16:colId xmlns:a16="http://schemas.microsoft.com/office/drawing/2014/main" val="3676847059"/>
                    </a:ext>
                  </a:extLst>
                </a:gridCol>
                <a:gridCol w="1004870">
                  <a:extLst>
                    <a:ext uri="{9D8B030D-6E8A-4147-A177-3AD203B41FA5}">
                      <a16:colId xmlns:a16="http://schemas.microsoft.com/office/drawing/2014/main" val="1544502790"/>
                    </a:ext>
                  </a:extLst>
                </a:gridCol>
                <a:gridCol w="1004870">
                  <a:extLst>
                    <a:ext uri="{9D8B030D-6E8A-4147-A177-3AD203B41FA5}">
                      <a16:colId xmlns:a16="http://schemas.microsoft.com/office/drawing/2014/main" val="2822314440"/>
                    </a:ext>
                  </a:extLst>
                </a:gridCol>
                <a:gridCol w="1004870">
                  <a:extLst>
                    <a:ext uri="{9D8B030D-6E8A-4147-A177-3AD203B41FA5}">
                      <a16:colId xmlns:a16="http://schemas.microsoft.com/office/drawing/2014/main" val="3878622202"/>
                    </a:ext>
                  </a:extLst>
                </a:gridCol>
                <a:gridCol w="1120906">
                  <a:extLst>
                    <a:ext uri="{9D8B030D-6E8A-4147-A177-3AD203B41FA5}">
                      <a16:colId xmlns:a16="http://schemas.microsoft.com/office/drawing/2014/main" val="3662851970"/>
                    </a:ext>
                  </a:extLst>
                </a:gridCol>
                <a:gridCol w="1236943">
                  <a:extLst>
                    <a:ext uri="{9D8B030D-6E8A-4147-A177-3AD203B41FA5}">
                      <a16:colId xmlns:a16="http://schemas.microsoft.com/office/drawing/2014/main" val="4115056980"/>
                    </a:ext>
                  </a:extLst>
                </a:gridCol>
                <a:gridCol w="1236943">
                  <a:extLst>
                    <a:ext uri="{9D8B030D-6E8A-4147-A177-3AD203B41FA5}">
                      <a16:colId xmlns:a16="http://schemas.microsoft.com/office/drawing/2014/main" val="1318857456"/>
                    </a:ext>
                  </a:extLst>
                </a:gridCol>
              </a:tblGrid>
              <a:tr h="582140">
                <a:tc>
                  <a:txBody>
                    <a:bodyPr/>
                    <a:lstStyle/>
                    <a:p>
                      <a:pPr indent="144145" algn="ctr" hangingPunct="0">
                        <a:lnSpc>
                          <a:spcPts val="1200"/>
                        </a:lnSpc>
                      </a:pPr>
                      <a:r>
                        <a:rPr lang="en-US" sz="1400">
                          <a:effectLst/>
                          <a:latin typeface="+mn-lt"/>
                        </a:rPr>
                        <a:t>Iteration</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dirty="0">
                          <a:effectLst/>
                          <a:latin typeface="+mn-lt"/>
                        </a:rPr>
                        <a:t>Model</a:t>
                      </a:r>
                    </a:p>
                    <a:p>
                      <a:pPr indent="144145" algn="ctr" hangingPunct="0">
                        <a:lnSpc>
                          <a:spcPts val="1200"/>
                        </a:lnSpc>
                      </a:pPr>
                      <a:r>
                        <a:rPr lang="en-US" sz="1400" dirty="0">
                          <a:effectLst/>
                          <a:latin typeface="+mn-lt"/>
                        </a:rPr>
                        <a:t>/learning rate</a:t>
                      </a:r>
                      <a:endParaRPr lang="en-US" sz="140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0.01</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0.001</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dirty="0">
                          <a:effectLst/>
                          <a:latin typeface="+mn-lt"/>
                        </a:rPr>
                        <a:t>0.0001</a:t>
                      </a:r>
                      <a:endParaRPr lang="en-US" sz="140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0.00001</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dirty="0">
                          <a:effectLst/>
                          <a:latin typeface="+mn-lt"/>
                        </a:rPr>
                        <a:t>0.000001</a:t>
                      </a:r>
                      <a:endParaRPr lang="en-US" sz="140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0.0000001</a:t>
                      </a:r>
                      <a:endParaRPr lang="en-US" sz="14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779978142"/>
                  </a:ext>
                </a:extLst>
              </a:tr>
              <a:tr h="334243">
                <a:tc rowSpan="2">
                  <a:txBody>
                    <a:bodyPr/>
                    <a:lstStyle/>
                    <a:p>
                      <a:pPr indent="144145" algn="ctr" hangingPunct="0">
                        <a:lnSpc>
                          <a:spcPts val="1200"/>
                        </a:lnSpc>
                      </a:pPr>
                      <a:r>
                        <a:rPr lang="en-US" sz="1400">
                          <a:effectLst/>
                          <a:latin typeface="+mn-lt"/>
                        </a:rPr>
                        <a:t>100</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dirty="0">
                          <a:effectLst/>
                          <a:latin typeface="+mn-lt"/>
                          <a:ea typeface="Times New Roman" panose="02020603050405020304" pitchFamily="18" charset="0"/>
                        </a:rPr>
                        <a:t>TDCE</a:t>
                      </a:r>
                    </a:p>
                  </a:txBody>
                  <a:tcPr marL="68580" marR="68580" marT="0" marB="0" anchor="ctr"/>
                </a:tc>
                <a:tc>
                  <a:txBody>
                    <a:bodyPr/>
                    <a:lstStyle/>
                    <a:p>
                      <a:pPr indent="144145" algn="ctr" hangingPunct="0">
                        <a:lnSpc>
                          <a:spcPts val="1200"/>
                        </a:lnSpc>
                      </a:pPr>
                      <a:r>
                        <a:rPr lang="en-US" sz="1400">
                          <a:effectLst/>
                          <a:latin typeface="+mn-lt"/>
                        </a:rPr>
                        <a:t>Inf.</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Inf</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Inf</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240.38</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highlight>
                            <a:srgbClr val="FFFF00"/>
                          </a:highlight>
                          <a:latin typeface="+mn-lt"/>
                        </a:rPr>
                        <a:t>239.51</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401.89</a:t>
                      </a:r>
                      <a:endParaRPr lang="en-US" sz="14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587783762"/>
                  </a:ext>
                </a:extLst>
              </a:tr>
              <a:tr h="350687">
                <a:tc vMerge="1">
                  <a:txBody>
                    <a:bodyPr/>
                    <a:lstStyle/>
                    <a:p>
                      <a:endParaRPr lang="th-TH"/>
                    </a:p>
                  </a:txBody>
                  <a:tcPr/>
                </a:tc>
                <a:tc>
                  <a:txBody>
                    <a:bodyPr/>
                    <a:lstStyle/>
                    <a:p>
                      <a:pPr indent="144145" algn="ctr" hangingPunct="0">
                        <a:lnSpc>
                          <a:spcPts val="1200"/>
                        </a:lnSpc>
                      </a:pPr>
                      <a:r>
                        <a:rPr lang="en-US" sz="1400" dirty="0">
                          <a:effectLst/>
                          <a:latin typeface="+mn-lt"/>
                        </a:rPr>
                        <a:t>ANN</a:t>
                      </a:r>
                      <a:endParaRPr lang="en-US" sz="140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521.39</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dirty="0">
                          <a:effectLst/>
                          <a:latin typeface="+mn-lt"/>
                        </a:rPr>
                        <a:t>2846.84</a:t>
                      </a:r>
                      <a:endParaRPr lang="en-US" sz="140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2894.39</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2868.01</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2878.58</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dirty="0">
                          <a:effectLst/>
                          <a:latin typeface="+mn-lt"/>
                        </a:rPr>
                        <a:t>2887.92</a:t>
                      </a:r>
                      <a:endParaRPr lang="en-US" sz="14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445823696"/>
                  </a:ext>
                </a:extLst>
              </a:tr>
              <a:tr h="334243">
                <a:tc rowSpan="2">
                  <a:txBody>
                    <a:bodyPr/>
                    <a:lstStyle/>
                    <a:p>
                      <a:pPr indent="144145" algn="ctr" hangingPunct="0">
                        <a:lnSpc>
                          <a:spcPts val="1200"/>
                        </a:lnSpc>
                      </a:pPr>
                      <a:r>
                        <a:rPr lang="en-US" sz="1400">
                          <a:effectLst/>
                          <a:latin typeface="+mn-lt"/>
                        </a:rPr>
                        <a:t>600</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dirty="0">
                          <a:effectLst/>
                          <a:latin typeface="+mn-lt"/>
                          <a:ea typeface="Times New Roman" panose="02020603050405020304" pitchFamily="18" charset="0"/>
                        </a:rPr>
                        <a:t>TDCE</a:t>
                      </a:r>
                    </a:p>
                  </a:txBody>
                  <a:tcPr marL="68580" marR="68580" marT="0" marB="0" anchor="ctr"/>
                </a:tc>
                <a:tc>
                  <a:txBody>
                    <a:bodyPr/>
                    <a:lstStyle/>
                    <a:p>
                      <a:pPr indent="144145" algn="ctr" hangingPunct="0">
                        <a:lnSpc>
                          <a:spcPts val="1200"/>
                        </a:lnSpc>
                      </a:pPr>
                      <a:r>
                        <a:rPr lang="en-US" sz="1400">
                          <a:effectLst/>
                          <a:latin typeface="+mn-lt"/>
                        </a:rPr>
                        <a:t>Inf.</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Inf</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dirty="0">
                          <a:effectLst/>
                          <a:latin typeface="+mn-lt"/>
                        </a:rPr>
                        <a:t>Inf</a:t>
                      </a:r>
                      <a:endParaRPr lang="en-US" sz="140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238.25</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233.00</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240.28</a:t>
                      </a:r>
                      <a:endParaRPr lang="en-US" sz="14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369426669"/>
                  </a:ext>
                </a:extLst>
              </a:tr>
              <a:tr h="350687">
                <a:tc vMerge="1">
                  <a:txBody>
                    <a:bodyPr/>
                    <a:lstStyle/>
                    <a:p>
                      <a:endParaRPr lang="th-TH"/>
                    </a:p>
                  </a:txBody>
                  <a:tcPr/>
                </a:tc>
                <a:tc>
                  <a:txBody>
                    <a:bodyPr/>
                    <a:lstStyle/>
                    <a:p>
                      <a:pPr indent="144145" algn="ctr" hangingPunct="0">
                        <a:lnSpc>
                          <a:spcPts val="1200"/>
                        </a:lnSpc>
                      </a:pPr>
                      <a:r>
                        <a:rPr lang="en-US" sz="1400" dirty="0">
                          <a:effectLst/>
                          <a:latin typeface="+mn-lt"/>
                        </a:rPr>
                        <a:t>ANN</a:t>
                      </a:r>
                      <a:endParaRPr lang="en-US" sz="1400" dirty="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highlight>
                            <a:srgbClr val="FFFF00"/>
                          </a:highlight>
                          <a:latin typeface="+mn-lt"/>
                        </a:rPr>
                        <a:t>147.867</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729.93</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2633.34</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2849.93</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latin typeface="+mn-lt"/>
                        </a:rPr>
                        <a:t>2861.00</a:t>
                      </a:r>
                      <a:endParaRPr lang="en-US" sz="1400">
                        <a:effectLst/>
                        <a:latin typeface="+mn-lt"/>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dirty="0">
                          <a:effectLst/>
                          <a:latin typeface="+mn-lt"/>
                        </a:rPr>
                        <a:t>2860.53</a:t>
                      </a:r>
                      <a:endParaRPr lang="en-US" sz="14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493880555"/>
                  </a:ext>
                </a:extLst>
              </a:tr>
            </a:tbl>
          </a:graphicData>
        </a:graphic>
      </p:graphicFrame>
    </p:spTree>
    <p:extLst>
      <p:ext uri="{BB962C8B-B14F-4D97-AF65-F5344CB8AC3E}">
        <p14:creationId xmlns:p14="http://schemas.microsoft.com/office/powerpoint/2010/main" val="1506713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3798-EA62-FB5D-B9F8-4418D549A5E5}"/>
              </a:ext>
            </a:extLst>
          </p:cNvPr>
          <p:cNvSpPr>
            <a:spLocks noGrp="1"/>
          </p:cNvSpPr>
          <p:nvPr>
            <p:ph type="title"/>
          </p:nvPr>
        </p:nvSpPr>
        <p:spPr/>
        <p:txBody>
          <a:bodyPr/>
          <a:lstStyle/>
          <a:p>
            <a:r>
              <a:rPr lang="en-US" dirty="0"/>
              <a:t>Result Comparison to the General Purpose ANN (Cont.)</a:t>
            </a:r>
            <a:endParaRPr lang="th-TH" dirty="0"/>
          </a:p>
        </p:txBody>
      </p:sp>
      <p:sp>
        <p:nvSpPr>
          <p:cNvPr id="3" name="Content Placeholder 2">
            <a:extLst>
              <a:ext uri="{FF2B5EF4-FFF2-40B4-BE49-F238E27FC236}">
                <a16:creationId xmlns:a16="http://schemas.microsoft.com/office/drawing/2014/main" id="{848FE97E-9334-8ECC-D87B-2C521628D92A}"/>
              </a:ext>
            </a:extLst>
          </p:cNvPr>
          <p:cNvSpPr>
            <a:spLocks noGrp="1"/>
          </p:cNvSpPr>
          <p:nvPr>
            <p:ph idx="1"/>
          </p:nvPr>
        </p:nvSpPr>
        <p:spPr/>
        <p:txBody>
          <a:bodyPr/>
          <a:lstStyle/>
          <a:p>
            <a:r>
              <a:rPr lang="en-US" dirty="0"/>
              <a:t>Time usage  (in second) between TDCE and General Purpose ANN</a:t>
            </a:r>
            <a:endParaRPr lang="th-TH" dirty="0"/>
          </a:p>
          <a:p>
            <a:pPr marL="0" indent="0">
              <a:buNone/>
            </a:pPr>
            <a:endParaRPr lang="th-TH" dirty="0"/>
          </a:p>
        </p:txBody>
      </p:sp>
      <p:sp>
        <p:nvSpPr>
          <p:cNvPr id="4" name="Slide Number Placeholder 3">
            <a:extLst>
              <a:ext uri="{FF2B5EF4-FFF2-40B4-BE49-F238E27FC236}">
                <a16:creationId xmlns:a16="http://schemas.microsoft.com/office/drawing/2014/main" id="{49548F9A-D9D5-3F32-74BF-9E8DA3C7FEE3}"/>
              </a:ext>
            </a:extLst>
          </p:cNvPr>
          <p:cNvSpPr>
            <a:spLocks noGrp="1"/>
          </p:cNvSpPr>
          <p:nvPr>
            <p:ph type="sldNum" sz="quarter" idx="12"/>
          </p:nvPr>
        </p:nvSpPr>
        <p:spPr/>
        <p:txBody>
          <a:bodyPr/>
          <a:lstStyle/>
          <a:p>
            <a:fld id="{19F4AC4A-7F96-4DE7-ACD4-4560B36C61BE}" type="slidenum">
              <a:rPr lang="th-TH" smtClean="0"/>
              <a:pPr/>
              <a:t>24</a:t>
            </a:fld>
            <a:endParaRPr lang="th-TH"/>
          </a:p>
        </p:txBody>
      </p:sp>
      <p:graphicFrame>
        <p:nvGraphicFramePr>
          <p:cNvPr id="5" name="Table 4">
            <a:extLst>
              <a:ext uri="{FF2B5EF4-FFF2-40B4-BE49-F238E27FC236}">
                <a16:creationId xmlns:a16="http://schemas.microsoft.com/office/drawing/2014/main" id="{F7BBDF79-FDAE-E29D-DC82-BA9DAE2141D1}"/>
              </a:ext>
            </a:extLst>
          </p:cNvPr>
          <p:cNvGraphicFramePr>
            <a:graphicFrameLocks noGrp="1"/>
          </p:cNvGraphicFramePr>
          <p:nvPr>
            <p:extLst>
              <p:ext uri="{D42A27DB-BD31-4B8C-83A1-F6EECF244321}">
                <p14:modId xmlns:p14="http://schemas.microsoft.com/office/powerpoint/2010/main" val="3653761496"/>
              </p:ext>
            </p:extLst>
          </p:nvPr>
        </p:nvGraphicFramePr>
        <p:xfrm>
          <a:off x="1179945" y="2136689"/>
          <a:ext cx="9949872" cy="2121275"/>
        </p:xfrm>
        <a:graphic>
          <a:graphicData uri="http://schemas.openxmlformats.org/drawingml/2006/table">
            <a:tbl>
              <a:tblPr firstRow="1" firstCol="1" bandRow="1">
                <a:tableStyleId>{5C22544A-7EE6-4342-B048-85BDC9FD1C3A}</a:tableStyleId>
              </a:tblPr>
              <a:tblGrid>
                <a:gridCol w="1564003">
                  <a:extLst>
                    <a:ext uri="{9D8B030D-6E8A-4147-A177-3AD203B41FA5}">
                      <a16:colId xmlns:a16="http://schemas.microsoft.com/office/drawing/2014/main" val="1673745964"/>
                    </a:ext>
                  </a:extLst>
                </a:gridCol>
                <a:gridCol w="1564003">
                  <a:extLst>
                    <a:ext uri="{9D8B030D-6E8A-4147-A177-3AD203B41FA5}">
                      <a16:colId xmlns:a16="http://schemas.microsoft.com/office/drawing/2014/main" val="620144563"/>
                    </a:ext>
                  </a:extLst>
                </a:gridCol>
                <a:gridCol w="950786">
                  <a:extLst>
                    <a:ext uri="{9D8B030D-6E8A-4147-A177-3AD203B41FA5}">
                      <a16:colId xmlns:a16="http://schemas.microsoft.com/office/drawing/2014/main" val="2082428828"/>
                    </a:ext>
                  </a:extLst>
                </a:gridCol>
                <a:gridCol w="950786">
                  <a:extLst>
                    <a:ext uri="{9D8B030D-6E8A-4147-A177-3AD203B41FA5}">
                      <a16:colId xmlns:a16="http://schemas.microsoft.com/office/drawing/2014/main" val="3561961002"/>
                    </a:ext>
                  </a:extLst>
                </a:gridCol>
                <a:gridCol w="1074644">
                  <a:extLst>
                    <a:ext uri="{9D8B030D-6E8A-4147-A177-3AD203B41FA5}">
                      <a16:colId xmlns:a16="http://schemas.microsoft.com/office/drawing/2014/main" val="641019916"/>
                    </a:ext>
                  </a:extLst>
                </a:gridCol>
                <a:gridCol w="1198502">
                  <a:extLst>
                    <a:ext uri="{9D8B030D-6E8A-4147-A177-3AD203B41FA5}">
                      <a16:colId xmlns:a16="http://schemas.microsoft.com/office/drawing/2014/main" val="1540447087"/>
                    </a:ext>
                  </a:extLst>
                </a:gridCol>
                <a:gridCol w="1323574">
                  <a:extLst>
                    <a:ext uri="{9D8B030D-6E8A-4147-A177-3AD203B41FA5}">
                      <a16:colId xmlns:a16="http://schemas.microsoft.com/office/drawing/2014/main" val="3259514701"/>
                    </a:ext>
                  </a:extLst>
                </a:gridCol>
                <a:gridCol w="1323574">
                  <a:extLst>
                    <a:ext uri="{9D8B030D-6E8A-4147-A177-3AD203B41FA5}">
                      <a16:colId xmlns:a16="http://schemas.microsoft.com/office/drawing/2014/main" val="2281387109"/>
                    </a:ext>
                  </a:extLst>
                </a:gridCol>
              </a:tblGrid>
              <a:tr h="598715">
                <a:tc>
                  <a:txBody>
                    <a:bodyPr/>
                    <a:lstStyle/>
                    <a:p>
                      <a:pPr indent="144145" algn="ctr" hangingPunct="0">
                        <a:lnSpc>
                          <a:spcPts val="1200"/>
                        </a:lnSpc>
                      </a:pPr>
                      <a:r>
                        <a:rPr lang="en-US" sz="1400">
                          <a:effectLst/>
                        </a:rPr>
                        <a:t>Iteration</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dirty="0">
                          <a:effectLst/>
                        </a:rPr>
                        <a:t>Model</a:t>
                      </a:r>
                    </a:p>
                    <a:p>
                      <a:pPr indent="144145" algn="ctr" hangingPunct="0">
                        <a:lnSpc>
                          <a:spcPts val="1200"/>
                        </a:lnSpc>
                      </a:pPr>
                      <a:r>
                        <a:rPr lang="en-US" sz="1400" dirty="0">
                          <a:effectLst/>
                        </a:rPr>
                        <a:t>learning rate</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0.01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0.001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0.0001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0.00001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0.000001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0.0000001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87761088"/>
                  </a:ext>
                </a:extLst>
              </a:tr>
              <a:tr h="380640">
                <a:tc rowSpan="2">
                  <a:txBody>
                    <a:bodyPr/>
                    <a:lstStyle/>
                    <a:p>
                      <a:pPr indent="144145" algn="ctr" hangingPunct="0">
                        <a:lnSpc>
                          <a:spcPts val="1200"/>
                        </a:lnSpc>
                      </a:pPr>
                      <a:r>
                        <a:rPr lang="en-US" sz="1400">
                          <a:effectLst/>
                        </a:rPr>
                        <a:t>100</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RSG</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30.77</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34.42</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33.46</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30.56</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highlight>
                            <a:srgbClr val="FFFF00"/>
                          </a:highlight>
                        </a:rPr>
                        <a:t>30.44</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highlight>
                            <a:srgbClr val="FFFF00"/>
                          </a:highlight>
                        </a:rPr>
                        <a:t>35.57</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62770054"/>
                  </a:ext>
                </a:extLst>
              </a:tr>
              <a:tr h="380640">
                <a:tc vMerge="1">
                  <a:txBody>
                    <a:bodyPr/>
                    <a:lstStyle/>
                    <a:p>
                      <a:endParaRPr lang="th-TH"/>
                    </a:p>
                  </a:txBody>
                  <a:tcPr/>
                </a:tc>
                <a:tc>
                  <a:txBody>
                    <a:bodyPr/>
                    <a:lstStyle/>
                    <a:p>
                      <a:pPr indent="144145" algn="ctr" hangingPunct="0">
                        <a:lnSpc>
                          <a:spcPts val="1200"/>
                        </a:lnSpc>
                      </a:pPr>
                      <a:r>
                        <a:rPr lang="en-US" sz="1400">
                          <a:effectLst/>
                        </a:rPr>
                        <a:t>ANN</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5.20</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1.60</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1.55</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2.06</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1.45</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7.26</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808272664"/>
                  </a:ext>
                </a:extLst>
              </a:tr>
              <a:tr h="380640">
                <a:tc rowSpan="2">
                  <a:txBody>
                    <a:bodyPr/>
                    <a:lstStyle/>
                    <a:p>
                      <a:pPr indent="144145" algn="ctr" hangingPunct="0">
                        <a:lnSpc>
                          <a:spcPts val="1200"/>
                        </a:lnSpc>
                      </a:pPr>
                      <a:r>
                        <a:rPr lang="en-US" sz="1400" dirty="0">
                          <a:effectLst/>
                        </a:rPr>
                        <a:t>600</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RSG</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174.05</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172.72</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171.98</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170.00</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170.61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183.64</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7813438"/>
                  </a:ext>
                </a:extLst>
              </a:tr>
              <a:tr h="380640">
                <a:tc vMerge="1">
                  <a:txBody>
                    <a:bodyPr/>
                    <a:lstStyle/>
                    <a:p>
                      <a:endParaRPr lang="th-TH"/>
                    </a:p>
                  </a:txBody>
                  <a:tcPr/>
                </a:tc>
                <a:tc>
                  <a:txBody>
                    <a:bodyPr/>
                    <a:lstStyle/>
                    <a:p>
                      <a:pPr indent="144145" algn="ctr" hangingPunct="0">
                        <a:lnSpc>
                          <a:spcPts val="1200"/>
                        </a:lnSpc>
                      </a:pPr>
                      <a:r>
                        <a:rPr lang="en-US" sz="1400">
                          <a:effectLst/>
                        </a:rPr>
                        <a:t>ANN</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highlight>
                            <a:srgbClr val="FFFF00"/>
                          </a:highlight>
                        </a:rPr>
                        <a:t>31.33</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32.86</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28.14</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dirty="0">
                          <a:effectLst/>
                        </a:rPr>
                        <a:t>30.37</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a:effectLst/>
                        </a:rPr>
                        <a:t>30.88</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44145" algn="ctr" hangingPunct="0">
                        <a:lnSpc>
                          <a:spcPts val="1200"/>
                        </a:lnSpc>
                      </a:pPr>
                      <a:r>
                        <a:rPr lang="en-US" sz="1400" dirty="0">
                          <a:effectLst/>
                        </a:rPr>
                        <a:t>30.38</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859180736"/>
                  </a:ext>
                </a:extLst>
              </a:tr>
            </a:tbl>
          </a:graphicData>
        </a:graphic>
      </p:graphicFrame>
    </p:spTree>
    <p:extLst>
      <p:ext uri="{BB962C8B-B14F-4D97-AF65-F5344CB8AC3E}">
        <p14:creationId xmlns:p14="http://schemas.microsoft.com/office/powerpoint/2010/main" val="1585395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93C6-1804-6A17-3C23-E4D6616CB305}"/>
              </a:ext>
            </a:extLst>
          </p:cNvPr>
          <p:cNvSpPr>
            <a:spLocks noGrp="1"/>
          </p:cNvSpPr>
          <p:nvPr>
            <p:ph type="title"/>
          </p:nvPr>
        </p:nvSpPr>
        <p:spPr/>
        <p:txBody>
          <a:bodyPr/>
          <a:lstStyle/>
          <a:p>
            <a:r>
              <a:rPr lang="en-US" dirty="0"/>
              <a:t>Result in Japan Yen</a:t>
            </a:r>
            <a:endParaRPr lang="th-TH"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0EDC28-6FC2-22DE-05BA-128DDE674F70}"/>
                  </a:ext>
                </a:extLst>
              </p:cNvPr>
              <p:cNvSpPr>
                <a:spLocks noGrp="1"/>
              </p:cNvSpPr>
              <p:nvPr>
                <p:ph idx="1"/>
              </p:nvPr>
            </p:nvSpPr>
            <p:spPr>
              <a:xfrm>
                <a:off x="838200" y="1497821"/>
                <a:ext cx="10515600" cy="674908"/>
              </a:xfrm>
            </p:spPr>
            <p:txBody>
              <a:bodyPr>
                <a:normAutofit/>
              </a:bodyPr>
              <a:lstStyle/>
              <a:p>
                <a:r>
                  <a:rPr lang="en-US" dirty="0"/>
                  <a:t>Result after 400 iterations of training with learning rate </a:t>
                </a:r>
                <a:r>
                  <a:rPr lang="en-US" sz="2400" b="0" dirty="0">
                    <a:effectLst/>
                    <a:latin typeface="+mn-lt"/>
                  </a:rPr>
                  <a:t>0.0000001 </a:t>
                </a:r>
                <a:r>
                  <a:rPr lang="en-US" sz="2400" b="0" dirty="0">
                    <a:effectLst/>
                  </a:rPr>
                  <a:t>(</a:t>
                </a:r>
                <a14:m>
                  <m:oMath xmlns:m="http://schemas.openxmlformats.org/officeDocument/2006/math">
                    <m:sSup>
                      <m:sSupPr>
                        <m:ctrlPr>
                          <a:rPr lang="en-US" sz="2400" b="0" i="1" smtClean="0">
                            <a:effectLst/>
                            <a:latin typeface="Cambria Math" panose="02040503050406030204" pitchFamily="18" charset="0"/>
                            <a:ea typeface="Cambria Math" panose="02040503050406030204" pitchFamily="18" charset="0"/>
                          </a:rPr>
                        </m:ctrlPr>
                      </m:sSupPr>
                      <m:e>
                        <m:r>
                          <a:rPr lang="en-US" sz="2400" b="0" i="1" smtClean="0">
                            <a:effectLst/>
                            <a:latin typeface="Cambria Math" panose="02040503050406030204" pitchFamily="18" charset="0"/>
                            <a:ea typeface="Cambria Math" panose="02040503050406030204" pitchFamily="18" charset="0"/>
                          </a:rPr>
                          <m:t>10</m:t>
                        </m:r>
                      </m:e>
                      <m:sup>
                        <m:r>
                          <a:rPr lang="en-US" sz="2400" b="0" i="1" smtClean="0">
                            <a:effectLst/>
                            <a:latin typeface="Cambria Math" panose="02040503050406030204" pitchFamily="18" charset="0"/>
                            <a:ea typeface="Cambria Math" panose="02040503050406030204" pitchFamily="18" charset="0"/>
                          </a:rPr>
                          <m:t>−7</m:t>
                        </m:r>
                      </m:sup>
                    </m:sSup>
                  </m:oMath>
                </a14:m>
                <a:r>
                  <a:rPr lang="en-US" sz="2400" b="0" dirty="0">
                    <a:effectLst/>
                    <a:latin typeface="+mn-lt"/>
                    <a:ea typeface="Times New Roman" panose="02020603050405020304" pitchFamily="18" charset="0"/>
                  </a:rPr>
                  <a:t>)</a:t>
                </a:r>
                <a:r>
                  <a:rPr lang="en-US" dirty="0"/>
                  <a:t> </a:t>
                </a:r>
              </a:p>
              <a:p>
                <a:endParaRPr lang="en-US" dirty="0"/>
              </a:p>
            </p:txBody>
          </p:sp>
        </mc:Choice>
        <mc:Fallback xmlns="">
          <p:sp>
            <p:nvSpPr>
              <p:cNvPr id="3" name="Content Placeholder 2">
                <a:extLst>
                  <a:ext uri="{FF2B5EF4-FFF2-40B4-BE49-F238E27FC236}">
                    <a16:creationId xmlns:a16="http://schemas.microsoft.com/office/drawing/2014/main" id="{FF0EDC28-6FC2-22DE-05BA-128DDE674F70}"/>
                  </a:ext>
                </a:extLst>
              </p:cNvPr>
              <p:cNvSpPr>
                <a:spLocks noGrp="1" noRot="1" noChangeAspect="1" noMove="1" noResize="1" noEditPoints="1" noAdjustHandles="1" noChangeArrowheads="1" noChangeShapeType="1" noTextEdit="1"/>
              </p:cNvSpPr>
              <p:nvPr>
                <p:ph idx="1"/>
              </p:nvPr>
            </p:nvSpPr>
            <p:spPr>
              <a:xfrm>
                <a:off x="838200" y="1497821"/>
                <a:ext cx="10515600" cy="674908"/>
              </a:xfrm>
              <a:blipFill>
                <a:blip r:embed="rId3"/>
                <a:stretch>
                  <a:fillRect l="-812" t="-12727" r="-522"/>
                </a:stretch>
              </a:blipFill>
            </p:spPr>
            <p:txBody>
              <a:bodyPr/>
              <a:lstStyle/>
              <a:p>
                <a:r>
                  <a:rPr lang="th-TH">
                    <a:noFill/>
                  </a:rPr>
                  <a:t> </a:t>
                </a:r>
              </a:p>
            </p:txBody>
          </p:sp>
        </mc:Fallback>
      </mc:AlternateContent>
      <p:sp>
        <p:nvSpPr>
          <p:cNvPr id="4" name="Slide Number Placeholder 3">
            <a:extLst>
              <a:ext uri="{FF2B5EF4-FFF2-40B4-BE49-F238E27FC236}">
                <a16:creationId xmlns:a16="http://schemas.microsoft.com/office/drawing/2014/main" id="{FEFB3431-6588-654C-236F-F4170D64063B}"/>
              </a:ext>
            </a:extLst>
          </p:cNvPr>
          <p:cNvSpPr>
            <a:spLocks noGrp="1"/>
          </p:cNvSpPr>
          <p:nvPr>
            <p:ph type="sldNum" sz="quarter" idx="12"/>
          </p:nvPr>
        </p:nvSpPr>
        <p:spPr/>
        <p:txBody>
          <a:bodyPr/>
          <a:lstStyle/>
          <a:p>
            <a:fld id="{19F4AC4A-7F96-4DE7-ACD4-4560B36C61BE}" type="slidenum">
              <a:rPr lang="th-TH" smtClean="0"/>
              <a:pPr/>
              <a:t>25</a:t>
            </a:fld>
            <a:endParaRPr lang="th-TH"/>
          </a:p>
        </p:txBody>
      </p:sp>
      <p:graphicFrame>
        <p:nvGraphicFramePr>
          <p:cNvPr id="8" name="Table 7">
            <a:extLst>
              <a:ext uri="{FF2B5EF4-FFF2-40B4-BE49-F238E27FC236}">
                <a16:creationId xmlns:a16="http://schemas.microsoft.com/office/drawing/2014/main" id="{74D69BC5-B921-D6D3-8092-55C51D50A6F9}"/>
              </a:ext>
            </a:extLst>
          </p:cNvPr>
          <p:cNvGraphicFramePr>
            <a:graphicFrameLocks noGrp="1"/>
          </p:cNvGraphicFramePr>
          <p:nvPr>
            <p:extLst>
              <p:ext uri="{D42A27DB-BD31-4B8C-83A1-F6EECF244321}">
                <p14:modId xmlns:p14="http://schemas.microsoft.com/office/powerpoint/2010/main" val="2107972414"/>
              </p:ext>
            </p:extLst>
          </p:nvPr>
        </p:nvGraphicFramePr>
        <p:xfrm>
          <a:off x="2215299" y="2097314"/>
          <a:ext cx="7763982" cy="3548635"/>
        </p:xfrm>
        <a:graphic>
          <a:graphicData uri="http://schemas.openxmlformats.org/drawingml/2006/table">
            <a:tbl>
              <a:tblPr firstRow="1" bandRow="1">
                <a:tableStyleId>{5C22544A-7EE6-4342-B048-85BDC9FD1C3A}</a:tableStyleId>
              </a:tblPr>
              <a:tblGrid>
                <a:gridCol w="2586274">
                  <a:extLst>
                    <a:ext uri="{9D8B030D-6E8A-4147-A177-3AD203B41FA5}">
                      <a16:colId xmlns:a16="http://schemas.microsoft.com/office/drawing/2014/main" val="1598226977"/>
                    </a:ext>
                  </a:extLst>
                </a:gridCol>
                <a:gridCol w="2588854">
                  <a:extLst>
                    <a:ext uri="{9D8B030D-6E8A-4147-A177-3AD203B41FA5}">
                      <a16:colId xmlns:a16="http://schemas.microsoft.com/office/drawing/2014/main" val="3052710700"/>
                    </a:ext>
                  </a:extLst>
                </a:gridCol>
                <a:gridCol w="2588854">
                  <a:extLst>
                    <a:ext uri="{9D8B030D-6E8A-4147-A177-3AD203B41FA5}">
                      <a16:colId xmlns:a16="http://schemas.microsoft.com/office/drawing/2014/main" val="1504170645"/>
                    </a:ext>
                  </a:extLst>
                </a:gridCol>
              </a:tblGrid>
              <a:tr h="622555">
                <a:tc>
                  <a:txBody>
                    <a:bodyPr/>
                    <a:lstStyle/>
                    <a:p>
                      <a:r>
                        <a:rPr lang="en-US" sz="1800" b="0" dirty="0">
                          <a:latin typeface="+mn-lt"/>
                        </a:rPr>
                        <a:t>Dataset</a:t>
                      </a:r>
                    </a:p>
                  </a:txBody>
                  <a:tcPr anchor="ctr"/>
                </a:tc>
                <a:tc>
                  <a:txBody>
                    <a:bodyPr/>
                    <a:lstStyle/>
                    <a:p>
                      <a:pPr algn="ctr"/>
                      <a:r>
                        <a:rPr lang="en-US" sz="1800" b="0" dirty="0">
                          <a:latin typeface="+mn-lt"/>
                        </a:rPr>
                        <a:t>Dataset 1</a:t>
                      </a:r>
                      <a:endParaRPr lang="th-TH" sz="1800" b="0" dirty="0">
                        <a:latin typeface="+mn-lt"/>
                      </a:endParaRPr>
                    </a:p>
                  </a:txBody>
                  <a:tcPr anchor="ctr"/>
                </a:tc>
                <a:tc>
                  <a:txBody>
                    <a:bodyPr/>
                    <a:lstStyle/>
                    <a:p>
                      <a:pPr algn="ctr"/>
                      <a:r>
                        <a:rPr lang="en-US" sz="1800" b="0" dirty="0">
                          <a:latin typeface="+mn-lt"/>
                        </a:rPr>
                        <a:t>Dataset 2</a:t>
                      </a:r>
                      <a:endParaRPr lang="th-TH" sz="1800" b="0" dirty="0">
                        <a:latin typeface="+mn-lt"/>
                      </a:endParaRPr>
                    </a:p>
                  </a:txBody>
                  <a:tcPr anchor="ctr"/>
                </a:tc>
                <a:extLst>
                  <a:ext uri="{0D108BD9-81ED-4DB2-BD59-A6C34878D82A}">
                    <a16:rowId xmlns:a16="http://schemas.microsoft.com/office/drawing/2014/main" val="1364126455"/>
                  </a:ext>
                </a:extLst>
              </a:tr>
              <a:tr h="0">
                <a:tc>
                  <a:txBody>
                    <a:bodyPr/>
                    <a:lstStyle/>
                    <a:p>
                      <a:r>
                        <a:rPr lang="en-US" sz="1800" b="0" dirty="0">
                          <a:latin typeface="+mn-lt"/>
                        </a:rPr>
                        <a:t>Loss (MSE)</a:t>
                      </a:r>
                      <a:endParaRPr lang="th-TH" sz="1800" b="0" dirty="0">
                        <a:latin typeface="+mn-lt"/>
                      </a:endParaRPr>
                    </a:p>
                  </a:txBody>
                  <a:tcPr anchor="ctr"/>
                </a:tc>
                <a:tc>
                  <a:txBody>
                    <a:bodyPr/>
                    <a:lstStyle/>
                    <a:p>
                      <a:pPr indent="144145" algn="r" hangingPunct="0">
                        <a:lnSpc>
                          <a:spcPts val="1200"/>
                        </a:lnSpc>
                      </a:pPr>
                      <a:r>
                        <a:rPr lang="en-US" sz="1800" b="0" dirty="0">
                          <a:effectLst/>
                          <a:latin typeface="+mn-lt"/>
                        </a:rPr>
                        <a:t>529.20</a:t>
                      </a:r>
                      <a:endParaRPr lang="en-US" sz="18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800" b="0" dirty="0">
                          <a:effectLst/>
                          <a:latin typeface="+mn-lt"/>
                          <a:ea typeface="Times New Roman" panose="02020603050405020304" pitchFamily="18" charset="0"/>
                        </a:rPr>
                        <a:t>1,365.07</a:t>
                      </a:r>
                    </a:p>
                  </a:txBody>
                  <a:tcPr marL="68580" marR="68580" marT="0" marB="0" anchor="ctr"/>
                </a:tc>
                <a:extLst>
                  <a:ext uri="{0D108BD9-81ED-4DB2-BD59-A6C34878D82A}">
                    <a16:rowId xmlns:a16="http://schemas.microsoft.com/office/drawing/2014/main" val="438236967"/>
                  </a:ext>
                </a:extLst>
              </a:tr>
              <a:tr h="0">
                <a:tc>
                  <a:txBody>
                    <a:bodyPr/>
                    <a:lstStyle/>
                    <a:p>
                      <a:r>
                        <a:rPr lang="en-US" sz="1800" b="0" dirty="0">
                          <a:latin typeface="+mn-lt"/>
                        </a:rPr>
                        <a:t>Validation Loss (MSE)</a:t>
                      </a:r>
                      <a:endParaRPr lang="th-TH" sz="1800" b="0" dirty="0">
                        <a:latin typeface="+mn-lt"/>
                      </a:endParaRPr>
                    </a:p>
                  </a:txBody>
                  <a:tcPr anchor="ctr"/>
                </a:tc>
                <a:tc>
                  <a:txBody>
                    <a:bodyPr/>
                    <a:lstStyle/>
                    <a:p>
                      <a:pPr indent="144145" algn="r" hangingPunct="0">
                        <a:lnSpc>
                          <a:spcPts val="1200"/>
                        </a:lnSpc>
                      </a:pPr>
                      <a:r>
                        <a:rPr lang="en-US" sz="1800" b="0" dirty="0">
                          <a:effectLst/>
                          <a:latin typeface="+mn-lt"/>
                        </a:rPr>
                        <a:t>471.12</a:t>
                      </a:r>
                      <a:endParaRPr lang="en-US" sz="18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800" b="0" dirty="0">
                          <a:effectLst/>
                          <a:latin typeface="+mn-lt"/>
                          <a:ea typeface="Times New Roman" panose="02020603050405020304" pitchFamily="18" charset="0"/>
                        </a:rPr>
                        <a:t>1,557.81</a:t>
                      </a:r>
                    </a:p>
                  </a:txBody>
                  <a:tcPr marL="68580" marR="68580" marT="0" marB="0" anchor="ctr"/>
                </a:tc>
                <a:extLst>
                  <a:ext uri="{0D108BD9-81ED-4DB2-BD59-A6C34878D82A}">
                    <a16:rowId xmlns:a16="http://schemas.microsoft.com/office/drawing/2014/main" val="1674872084"/>
                  </a:ext>
                </a:extLst>
              </a:tr>
              <a:tr h="0">
                <a:tc>
                  <a:txBody>
                    <a:bodyPr/>
                    <a:lstStyle/>
                    <a:p>
                      <a:r>
                        <a:rPr lang="en-US" sz="1800" b="0" dirty="0">
                          <a:latin typeface="+mn-lt"/>
                        </a:rPr>
                        <a:t>% Loss (RMSPE)</a:t>
                      </a:r>
                      <a:endParaRPr lang="th-TH" sz="1800" b="0" dirty="0">
                        <a:latin typeface="+mn-lt"/>
                      </a:endParaRPr>
                    </a:p>
                  </a:txBody>
                  <a:tcPr anchor="ctr"/>
                </a:tc>
                <a:tc>
                  <a:txBody>
                    <a:bodyPr/>
                    <a:lstStyle/>
                    <a:p>
                      <a:pPr indent="144145" algn="r" hangingPunct="0">
                        <a:lnSpc>
                          <a:spcPts val="1200"/>
                        </a:lnSpc>
                      </a:pPr>
                      <a:r>
                        <a:rPr lang="en-US" sz="1800" b="0" dirty="0">
                          <a:effectLst/>
                          <a:latin typeface="+mn-lt"/>
                        </a:rPr>
                        <a:t>29.33</a:t>
                      </a:r>
                      <a:endParaRPr lang="en-US" sz="1800" b="0" dirty="0">
                        <a:effectLst/>
                        <a:latin typeface="+mn-lt"/>
                        <a:ea typeface="Times New Roman" panose="02020603050405020304" pitchFamily="18" charset="0"/>
                      </a:endParaRPr>
                    </a:p>
                  </a:txBody>
                  <a:tcPr marL="68580" marR="68580" marT="0" marB="0" anchor="ctr"/>
                </a:tc>
                <a:tc>
                  <a:txBody>
                    <a:bodyPr/>
                    <a:lstStyle/>
                    <a:p>
                      <a:pPr indent="144145" algn="r" hangingPunct="0">
                        <a:lnSpc>
                          <a:spcPts val="1200"/>
                        </a:lnSpc>
                      </a:pPr>
                      <a:r>
                        <a:rPr lang="en-US" sz="1800" b="0" dirty="0">
                          <a:effectLst/>
                          <a:latin typeface="+mn-lt"/>
                          <a:ea typeface="Times New Roman" panose="02020603050405020304" pitchFamily="18" charset="0"/>
                        </a:rPr>
                        <a:t>38.97</a:t>
                      </a:r>
                    </a:p>
                  </a:txBody>
                  <a:tcPr marL="68580" marR="68580" marT="0" marB="0" anchor="ctr"/>
                </a:tc>
                <a:extLst>
                  <a:ext uri="{0D108BD9-81ED-4DB2-BD59-A6C34878D82A}">
                    <a16:rowId xmlns:a16="http://schemas.microsoft.com/office/drawing/2014/main" val="4198784442"/>
                  </a:ext>
                </a:extLst>
              </a:tr>
              <a:tr h="225618">
                <a:tc gridSpan="3">
                  <a:txBody>
                    <a:bodyPr/>
                    <a:lstStyle/>
                    <a:p>
                      <a:r>
                        <a:rPr lang="en-US" sz="1800" b="0" dirty="0">
                          <a:solidFill>
                            <a:schemeClr val="bg1"/>
                          </a:solidFill>
                          <a:latin typeface="+mn-lt"/>
                        </a:rPr>
                        <a:t>Example on Actual Cost data </a:t>
                      </a:r>
                      <a:endParaRPr lang="th-TH" sz="1800" b="0" dirty="0">
                        <a:solidFill>
                          <a:schemeClr val="bg1"/>
                        </a:solidFill>
                        <a:latin typeface="+mn-lt"/>
                      </a:endParaRPr>
                    </a:p>
                  </a:txBody>
                  <a:tcPr anchor="ctr">
                    <a:solidFill>
                      <a:schemeClr val="accent1"/>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th-TH" sz="1800" b="0" dirty="0">
                        <a:latin typeface="+mn-lt"/>
                      </a:endParaRPr>
                    </a:p>
                  </a:txBody>
                  <a:tcPr anchor="ctr"/>
                </a:tc>
                <a:tc hMerge="1">
                  <a:txBody>
                    <a:bodyPr/>
                    <a:lstStyle/>
                    <a:p>
                      <a:pPr algn="r"/>
                      <a:endParaRPr lang="th-TH" sz="1800" b="0" dirty="0">
                        <a:latin typeface="+mn-lt"/>
                      </a:endParaRPr>
                    </a:p>
                  </a:txBody>
                  <a:tcPr anchor="ctr"/>
                </a:tc>
                <a:extLst>
                  <a:ext uri="{0D108BD9-81ED-4DB2-BD59-A6C34878D82A}">
                    <a16:rowId xmlns:a16="http://schemas.microsoft.com/office/drawing/2014/main" val="292050008"/>
                  </a:ext>
                </a:extLst>
              </a:tr>
              <a:tr h="0">
                <a:tc>
                  <a:txBody>
                    <a:bodyPr/>
                    <a:lstStyle/>
                    <a:p>
                      <a:r>
                        <a:rPr lang="en-US" sz="1800" b="0" dirty="0">
                          <a:latin typeface="+mn-lt"/>
                        </a:rPr>
                        <a:t>Range (¥)</a:t>
                      </a:r>
                      <a:endParaRPr lang="th-TH" sz="1800" b="0" dirty="0">
                        <a:latin typeface="+mn-lt"/>
                      </a:endParaRPr>
                    </a:p>
                  </a:txBody>
                  <a:tcPr anchor="ctr"/>
                </a:tc>
                <a:tc>
                  <a:txBody>
                    <a:bodyPr/>
                    <a:lstStyle/>
                    <a:p>
                      <a:pPr algn="r"/>
                      <a:r>
                        <a:rPr lang="en-US" sz="1800" b="0" dirty="0">
                          <a:latin typeface="+mn-lt"/>
                        </a:rPr>
                        <a:t>135.75 – 207.59</a:t>
                      </a:r>
                      <a:endParaRPr lang="th-TH" sz="1800" b="0" dirty="0">
                        <a:latin typeface="+mn-lt"/>
                      </a:endParaRPr>
                    </a:p>
                  </a:txBody>
                  <a:tcPr anchor="ctr"/>
                </a:tc>
                <a:tc>
                  <a:txBody>
                    <a:bodyPr/>
                    <a:lstStyle/>
                    <a:p>
                      <a:pPr algn="r"/>
                      <a:r>
                        <a:rPr lang="en-US" sz="1800" b="0" dirty="0">
                          <a:latin typeface="+mn-lt"/>
                        </a:rPr>
                        <a:t>84.98 – 415.10</a:t>
                      </a:r>
                      <a:endParaRPr lang="th-TH" sz="1800" b="0" dirty="0">
                        <a:latin typeface="+mn-lt"/>
                      </a:endParaRPr>
                    </a:p>
                  </a:txBody>
                  <a:tcPr anchor="ctr"/>
                </a:tc>
                <a:extLst>
                  <a:ext uri="{0D108BD9-81ED-4DB2-BD59-A6C34878D82A}">
                    <a16:rowId xmlns:a16="http://schemas.microsoft.com/office/drawing/2014/main" val="1967901742"/>
                  </a:ext>
                </a:extLst>
              </a:tr>
              <a:tr h="0">
                <a:tc>
                  <a:txBody>
                    <a:bodyPr/>
                    <a:lstStyle/>
                    <a:p>
                      <a:r>
                        <a:rPr lang="en-US" sz="1800" b="0" dirty="0">
                          <a:latin typeface="+mn-lt"/>
                        </a:rPr>
                        <a:t>Mean (¥)</a:t>
                      </a:r>
                      <a:endParaRPr lang="th-TH" sz="1800" b="0" dirty="0">
                        <a:latin typeface="+mn-lt"/>
                      </a:endParaRPr>
                    </a:p>
                  </a:txBody>
                  <a:tcPr anchor="ctr"/>
                </a:tc>
                <a:tc>
                  <a:txBody>
                    <a:bodyPr/>
                    <a:lstStyle/>
                    <a:p>
                      <a:pPr algn="r"/>
                      <a:r>
                        <a:rPr lang="en-US" sz="1800" b="0" dirty="0">
                          <a:latin typeface="+mn-lt"/>
                        </a:rPr>
                        <a:t>171.68</a:t>
                      </a:r>
                      <a:endParaRPr lang="th-TH" sz="1800" b="0" dirty="0">
                        <a:latin typeface="+mn-lt"/>
                      </a:endParaRPr>
                    </a:p>
                  </a:txBody>
                  <a:tcPr anchor="ctr"/>
                </a:tc>
                <a:tc>
                  <a:txBody>
                    <a:bodyPr/>
                    <a:lstStyle/>
                    <a:p>
                      <a:pPr algn="r"/>
                      <a:r>
                        <a:rPr lang="en-US" sz="1800" b="0" dirty="0">
                          <a:latin typeface="+mn-lt"/>
                        </a:rPr>
                        <a:t>219.67</a:t>
                      </a:r>
                      <a:endParaRPr lang="th-TH" sz="1800" b="0" dirty="0">
                        <a:latin typeface="+mn-lt"/>
                      </a:endParaRPr>
                    </a:p>
                  </a:txBody>
                  <a:tcPr anchor="ctr"/>
                </a:tc>
                <a:extLst>
                  <a:ext uri="{0D108BD9-81ED-4DB2-BD59-A6C34878D82A}">
                    <a16:rowId xmlns:a16="http://schemas.microsoft.com/office/drawing/2014/main" val="797497631"/>
                  </a:ext>
                </a:extLst>
              </a:tr>
              <a:tr h="0">
                <a:tc>
                  <a:txBody>
                    <a:bodyPr/>
                    <a:lstStyle/>
                    <a:p>
                      <a:r>
                        <a:rPr lang="en-US" sz="1800" b="0" dirty="0">
                          <a:latin typeface="+mn-lt"/>
                        </a:rPr>
                        <a:t>Predicted (¥)</a:t>
                      </a:r>
                      <a:endParaRPr lang="th-TH" sz="1800" b="0" dirty="0">
                        <a:latin typeface="+mn-lt"/>
                      </a:endParaRPr>
                    </a:p>
                  </a:txBody>
                  <a:tcPr anchor="ctr"/>
                </a:tc>
                <a:tc>
                  <a:txBody>
                    <a:bodyPr/>
                    <a:lstStyle/>
                    <a:p>
                      <a:pPr algn="r"/>
                      <a:r>
                        <a:rPr lang="en-US" sz="1800" b="0" dirty="0">
                          <a:latin typeface="+mn-lt"/>
                        </a:rPr>
                        <a:t>95.95 – 268.50</a:t>
                      </a:r>
                      <a:endParaRPr lang="th-TH" sz="1800" b="0" dirty="0">
                        <a:latin typeface="+mn-lt"/>
                      </a:endParaRPr>
                    </a:p>
                  </a:txBody>
                  <a:tcPr anchor="ctr"/>
                </a:tc>
                <a:tc>
                  <a:txBody>
                    <a:bodyPr/>
                    <a:lstStyle/>
                    <a:p>
                      <a:pPr algn="r"/>
                      <a:r>
                        <a:rPr lang="en-US" sz="1800" b="0" dirty="0">
                          <a:latin typeface="+mn-lt"/>
                        </a:rPr>
                        <a:t>51.88 – 576.87</a:t>
                      </a:r>
                      <a:endParaRPr lang="th-TH" sz="1800" b="0" dirty="0">
                        <a:latin typeface="+mn-lt"/>
                      </a:endParaRPr>
                    </a:p>
                  </a:txBody>
                  <a:tcPr anchor="ctr"/>
                </a:tc>
                <a:extLst>
                  <a:ext uri="{0D108BD9-81ED-4DB2-BD59-A6C34878D82A}">
                    <a16:rowId xmlns:a16="http://schemas.microsoft.com/office/drawing/2014/main" val="1191872849"/>
                  </a:ext>
                </a:extLst>
              </a:tr>
              <a:tr h="0">
                <a:tc>
                  <a:txBody>
                    <a:bodyPr/>
                    <a:lstStyle/>
                    <a:p>
                      <a:r>
                        <a:rPr lang="en-US" sz="1800" b="0" dirty="0">
                          <a:latin typeface="+mn-lt"/>
                        </a:rPr>
                        <a:t>Error (¥)</a:t>
                      </a:r>
                      <a:endParaRPr lang="th-TH" sz="1800" b="0" dirty="0">
                        <a:latin typeface="+mn-lt"/>
                      </a:endParaRPr>
                    </a:p>
                  </a:txBody>
                  <a:tcPr anchor="ctr"/>
                </a:tc>
                <a:tc>
                  <a:txBody>
                    <a:bodyPr/>
                    <a:lstStyle/>
                    <a:p>
                      <a:pPr algn="r"/>
                      <a:r>
                        <a:rPr lang="en-US" sz="1800" b="0" dirty="0">
                          <a:latin typeface="+mn-lt"/>
                        </a:rPr>
                        <a:t>39.80 – 60.90</a:t>
                      </a:r>
                      <a:endParaRPr lang="th-TH" sz="1800" b="0" dirty="0">
                        <a:latin typeface="+mn-lt"/>
                      </a:endParaRPr>
                    </a:p>
                  </a:txBody>
                  <a:tcPr anchor="ctr"/>
                </a:tc>
                <a:tc>
                  <a:txBody>
                    <a:bodyPr/>
                    <a:lstStyle/>
                    <a:p>
                      <a:pPr algn="r"/>
                      <a:r>
                        <a:rPr lang="en-US" sz="1800" b="0" dirty="0">
                          <a:latin typeface="+mn-lt"/>
                        </a:rPr>
                        <a:t>33.10 – 161.78</a:t>
                      </a:r>
                      <a:endParaRPr lang="th-TH" sz="1800" b="0" dirty="0">
                        <a:latin typeface="+mn-lt"/>
                      </a:endParaRPr>
                    </a:p>
                  </a:txBody>
                  <a:tcPr anchor="ctr"/>
                </a:tc>
                <a:extLst>
                  <a:ext uri="{0D108BD9-81ED-4DB2-BD59-A6C34878D82A}">
                    <a16:rowId xmlns:a16="http://schemas.microsoft.com/office/drawing/2014/main" val="1258215338"/>
                  </a:ext>
                </a:extLst>
              </a:tr>
            </a:tbl>
          </a:graphicData>
        </a:graphic>
      </p:graphicFrame>
    </p:spTree>
    <p:extLst>
      <p:ext uri="{BB962C8B-B14F-4D97-AF65-F5344CB8AC3E}">
        <p14:creationId xmlns:p14="http://schemas.microsoft.com/office/powerpoint/2010/main" val="603507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BD814-05EF-5525-5E71-D87881BF1A3D}"/>
              </a:ext>
            </a:extLst>
          </p:cNvPr>
          <p:cNvSpPr>
            <a:spLocks noGrp="1"/>
          </p:cNvSpPr>
          <p:nvPr>
            <p:ph type="title"/>
          </p:nvPr>
        </p:nvSpPr>
        <p:spPr/>
        <p:txBody>
          <a:bodyPr/>
          <a:lstStyle/>
          <a:p>
            <a:r>
              <a:rPr lang="th-TH" dirty="0"/>
              <a:t>2. </a:t>
            </a:r>
            <a:r>
              <a:rPr lang="en-US" dirty="0"/>
              <a:t>Objectives</a:t>
            </a:r>
            <a:endParaRPr lang="th-TH" dirty="0"/>
          </a:p>
        </p:txBody>
      </p:sp>
      <p:sp>
        <p:nvSpPr>
          <p:cNvPr id="6" name="ตัวแทนเนื้อหา 5">
            <a:extLst>
              <a:ext uri="{FF2B5EF4-FFF2-40B4-BE49-F238E27FC236}">
                <a16:creationId xmlns:a16="http://schemas.microsoft.com/office/drawing/2014/main" id="{12472E04-D094-B876-4BAF-A4AC436CFE60}"/>
              </a:ext>
            </a:extLst>
          </p:cNvPr>
          <p:cNvSpPr>
            <a:spLocks noGrp="1"/>
          </p:cNvSpPr>
          <p:nvPr>
            <p:ph idx="1"/>
          </p:nvPr>
        </p:nvSpPr>
        <p:spPr/>
        <p:txBody>
          <a:bodyPr/>
          <a:lstStyle/>
          <a:p>
            <a:r>
              <a:rPr lang="en-US" sz="2400" dirty="0"/>
              <a:t>To create a glass box model in cost estimation using the idea of </a:t>
            </a:r>
            <a:r>
              <a:rPr lang="en-US" dirty="0"/>
              <a:t>Artificial Neural Network and</a:t>
            </a:r>
            <a:r>
              <a:rPr lang="en-US" sz="2400" dirty="0"/>
              <a:t> Time Driven Activity-based Costing </a:t>
            </a:r>
          </a:p>
        </p:txBody>
      </p:sp>
      <p:sp>
        <p:nvSpPr>
          <p:cNvPr id="4" name="Slide Number Placeholder 3">
            <a:extLst>
              <a:ext uri="{FF2B5EF4-FFF2-40B4-BE49-F238E27FC236}">
                <a16:creationId xmlns:a16="http://schemas.microsoft.com/office/drawing/2014/main" id="{FB28555A-7699-972D-388A-865B98A37713}"/>
              </a:ext>
            </a:extLst>
          </p:cNvPr>
          <p:cNvSpPr>
            <a:spLocks noGrp="1"/>
          </p:cNvSpPr>
          <p:nvPr>
            <p:ph type="sldNum" sz="quarter" idx="12"/>
          </p:nvPr>
        </p:nvSpPr>
        <p:spPr/>
        <p:txBody>
          <a:bodyPr/>
          <a:lstStyle/>
          <a:p>
            <a:fld id="{19F4AC4A-7F96-4DE7-ACD4-4560B36C61BE}" type="slidenum">
              <a:rPr lang="th-TH" smtClean="0"/>
              <a:pPr/>
              <a:t>3</a:t>
            </a:fld>
            <a:endParaRPr lang="th-TH" dirty="0"/>
          </a:p>
        </p:txBody>
      </p:sp>
      <p:pic>
        <p:nvPicPr>
          <p:cNvPr id="5" name="Picture 4" descr="A group of people in a factory&#10;&#10;Description automatically generated">
            <a:extLst>
              <a:ext uri="{FF2B5EF4-FFF2-40B4-BE49-F238E27FC236}">
                <a16:creationId xmlns:a16="http://schemas.microsoft.com/office/drawing/2014/main" id="{BEFE6150-CCD8-1FB6-FC28-90D062F4FC3D}"/>
              </a:ext>
            </a:extLst>
          </p:cNvPr>
          <p:cNvPicPr>
            <a:picLocks noChangeAspect="1"/>
          </p:cNvPicPr>
          <p:nvPr/>
        </p:nvPicPr>
        <p:blipFill>
          <a:blip r:embed="rId3"/>
          <a:stretch>
            <a:fillRect/>
          </a:stretch>
        </p:blipFill>
        <p:spPr>
          <a:xfrm>
            <a:off x="3371850" y="2204692"/>
            <a:ext cx="4152900" cy="4152900"/>
          </a:xfrm>
          <a:prstGeom prst="rect">
            <a:avLst/>
          </a:prstGeom>
        </p:spPr>
      </p:pic>
      <p:sp>
        <p:nvSpPr>
          <p:cNvPr id="7" name="TextBox 6">
            <a:extLst>
              <a:ext uri="{FF2B5EF4-FFF2-40B4-BE49-F238E27FC236}">
                <a16:creationId xmlns:a16="http://schemas.microsoft.com/office/drawing/2014/main" id="{C54A450B-06DC-5AA8-1556-53D712AD5477}"/>
              </a:ext>
            </a:extLst>
          </p:cNvPr>
          <p:cNvSpPr txBox="1"/>
          <p:nvPr/>
        </p:nvSpPr>
        <p:spPr>
          <a:xfrm>
            <a:off x="2963774" y="6340220"/>
            <a:ext cx="4829175" cy="276999"/>
          </a:xfrm>
          <a:prstGeom prst="rect">
            <a:avLst/>
          </a:prstGeom>
          <a:noFill/>
        </p:spPr>
        <p:txBody>
          <a:bodyPr wrap="square" rtlCol="0">
            <a:spAutoFit/>
          </a:bodyPr>
          <a:lstStyle/>
          <a:p>
            <a:pPr algn="ctr"/>
            <a:r>
              <a:rPr lang="en-US" sz="1200" dirty="0"/>
              <a:t>Picture Created by Generative AI in Microsoft Designer </a:t>
            </a:r>
            <a:endParaRPr lang="th-TH" sz="1200" dirty="0"/>
          </a:p>
        </p:txBody>
      </p:sp>
    </p:spTree>
    <p:extLst>
      <p:ext uri="{BB962C8B-B14F-4D97-AF65-F5344CB8AC3E}">
        <p14:creationId xmlns:p14="http://schemas.microsoft.com/office/powerpoint/2010/main" val="922487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BAE03-AA39-BE9F-89A5-B98069D7DA0A}"/>
              </a:ext>
            </a:extLst>
          </p:cNvPr>
          <p:cNvSpPr>
            <a:spLocks noGrp="1"/>
          </p:cNvSpPr>
          <p:nvPr>
            <p:ph type="title"/>
          </p:nvPr>
        </p:nvSpPr>
        <p:spPr/>
        <p:txBody>
          <a:bodyPr/>
          <a:lstStyle/>
          <a:p>
            <a:r>
              <a:rPr lang="en-US" dirty="0"/>
              <a:t>3. Related Theory: Time Driven Activity-based Costing (TDABC)</a:t>
            </a:r>
            <a:endParaRPr lang="th-TH" dirty="0"/>
          </a:p>
        </p:txBody>
      </p:sp>
      <p:sp>
        <p:nvSpPr>
          <p:cNvPr id="4" name="Slide Number Placeholder 3">
            <a:extLst>
              <a:ext uri="{FF2B5EF4-FFF2-40B4-BE49-F238E27FC236}">
                <a16:creationId xmlns:a16="http://schemas.microsoft.com/office/drawing/2014/main" id="{B0E22E65-2350-D7E8-EF30-09AAB8C10DAC}"/>
              </a:ext>
            </a:extLst>
          </p:cNvPr>
          <p:cNvSpPr>
            <a:spLocks noGrp="1"/>
          </p:cNvSpPr>
          <p:nvPr>
            <p:ph type="sldNum" sz="quarter" idx="12"/>
          </p:nvPr>
        </p:nvSpPr>
        <p:spPr>
          <a:xfrm>
            <a:off x="10515600" y="6097965"/>
            <a:ext cx="958762" cy="519254"/>
          </a:xfrm>
        </p:spPr>
        <p:txBody>
          <a:bodyPr/>
          <a:lstStyle/>
          <a:p>
            <a:fld id="{19F4AC4A-7F96-4DE7-ACD4-4560B36C61BE}" type="slidenum">
              <a:rPr lang="th-TH" smtClean="0"/>
              <a:t>4</a:t>
            </a:fld>
            <a:endParaRPr lang="th-TH"/>
          </a:p>
        </p:txBody>
      </p:sp>
      <p:sp>
        <p:nvSpPr>
          <p:cNvPr id="8" name="Rectangle: Rounded Corners 7">
            <a:extLst>
              <a:ext uri="{FF2B5EF4-FFF2-40B4-BE49-F238E27FC236}">
                <a16:creationId xmlns:a16="http://schemas.microsoft.com/office/drawing/2014/main" id="{64879A4F-574C-9C1E-C566-5BEA8715ECCC}"/>
              </a:ext>
            </a:extLst>
          </p:cNvPr>
          <p:cNvSpPr/>
          <p:nvPr/>
        </p:nvSpPr>
        <p:spPr>
          <a:xfrm>
            <a:off x="2293036" y="2373063"/>
            <a:ext cx="1345006" cy="5279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Employee</a:t>
            </a:r>
            <a:endParaRPr lang="th-TH" sz="1800"/>
          </a:p>
        </p:txBody>
      </p:sp>
      <p:sp>
        <p:nvSpPr>
          <p:cNvPr id="12" name="Rectangle: Rounded Corners 11">
            <a:extLst>
              <a:ext uri="{FF2B5EF4-FFF2-40B4-BE49-F238E27FC236}">
                <a16:creationId xmlns:a16="http://schemas.microsoft.com/office/drawing/2014/main" id="{A0EF7BC9-D4FA-F4F3-45D9-98DF29AB12C4}"/>
              </a:ext>
            </a:extLst>
          </p:cNvPr>
          <p:cNvSpPr/>
          <p:nvPr/>
        </p:nvSpPr>
        <p:spPr>
          <a:xfrm>
            <a:off x="1607959" y="1460785"/>
            <a:ext cx="2130621" cy="456334"/>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a:t>Direct Material</a:t>
            </a:r>
            <a:endParaRPr lang="th-TH" sz="1800"/>
          </a:p>
        </p:txBody>
      </p:sp>
      <p:sp>
        <p:nvSpPr>
          <p:cNvPr id="13" name="Rectangle: Rounded Corners 12">
            <a:extLst>
              <a:ext uri="{FF2B5EF4-FFF2-40B4-BE49-F238E27FC236}">
                <a16:creationId xmlns:a16="http://schemas.microsoft.com/office/drawing/2014/main" id="{DC8160CC-2DB0-B493-D2BD-9A420AFC4799}"/>
              </a:ext>
            </a:extLst>
          </p:cNvPr>
          <p:cNvSpPr/>
          <p:nvPr/>
        </p:nvSpPr>
        <p:spPr>
          <a:xfrm>
            <a:off x="6477254" y="1469881"/>
            <a:ext cx="1921026" cy="456334"/>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a:t>Direct Labor</a:t>
            </a:r>
            <a:endParaRPr lang="th-TH" sz="1800"/>
          </a:p>
        </p:txBody>
      </p:sp>
      <p:sp>
        <p:nvSpPr>
          <p:cNvPr id="14" name="Rectangle: Rounded Corners 13">
            <a:extLst>
              <a:ext uri="{FF2B5EF4-FFF2-40B4-BE49-F238E27FC236}">
                <a16:creationId xmlns:a16="http://schemas.microsoft.com/office/drawing/2014/main" id="{21E57527-1ACC-4A4C-E41B-0ED208214592}"/>
              </a:ext>
            </a:extLst>
          </p:cNvPr>
          <p:cNvSpPr/>
          <p:nvPr/>
        </p:nvSpPr>
        <p:spPr>
          <a:xfrm>
            <a:off x="3916139" y="1469881"/>
            <a:ext cx="2360042" cy="4563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Factory Overhead</a:t>
            </a:r>
            <a:endParaRPr lang="th-TH" sz="1800"/>
          </a:p>
        </p:txBody>
      </p:sp>
      <p:sp>
        <p:nvSpPr>
          <p:cNvPr id="15" name="Rectangle: Rounded Corners 14">
            <a:extLst>
              <a:ext uri="{FF2B5EF4-FFF2-40B4-BE49-F238E27FC236}">
                <a16:creationId xmlns:a16="http://schemas.microsoft.com/office/drawing/2014/main" id="{A73B4A2B-61D1-7024-9A2C-67F8E2E1EAC2}"/>
              </a:ext>
            </a:extLst>
          </p:cNvPr>
          <p:cNvSpPr/>
          <p:nvPr/>
        </p:nvSpPr>
        <p:spPr>
          <a:xfrm>
            <a:off x="5229560" y="2373064"/>
            <a:ext cx="1431476" cy="5279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Equipment</a:t>
            </a:r>
            <a:endParaRPr lang="th-TH" sz="1800" dirty="0"/>
          </a:p>
        </p:txBody>
      </p:sp>
      <p:sp>
        <p:nvSpPr>
          <p:cNvPr id="16" name="Rectangle: Rounded Corners 15">
            <a:extLst>
              <a:ext uri="{FF2B5EF4-FFF2-40B4-BE49-F238E27FC236}">
                <a16:creationId xmlns:a16="http://schemas.microsoft.com/office/drawing/2014/main" id="{3C02FF6F-28DF-8555-689D-3BD969351656}"/>
              </a:ext>
            </a:extLst>
          </p:cNvPr>
          <p:cNvSpPr/>
          <p:nvPr/>
        </p:nvSpPr>
        <p:spPr>
          <a:xfrm>
            <a:off x="3789820" y="2373064"/>
            <a:ext cx="1345006" cy="5279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Material</a:t>
            </a:r>
            <a:endParaRPr lang="th-TH" sz="1800"/>
          </a:p>
        </p:txBody>
      </p:sp>
      <p:sp>
        <p:nvSpPr>
          <p:cNvPr id="17" name="Rectangle: Rounded Corners 16">
            <a:extLst>
              <a:ext uri="{FF2B5EF4-FFF2-40B4-BE49-F238E27FC236}">
                <a16:creationId xmlns:a16="http://schemas.microsoft.com/office/drawing/2014/main" id="{44C2BD6E-459C-C101-7531-366E89C513D2}"/>
              </a:ext>
            </a:extLst>
          </p:cNvPr>
          <p:cNvSpPr/>
          <p:nvPr/>
        </p:nvSpPr>
        <p:spPr>
          <a:xfrm>
            <a:off x="6783388" y="2378208"/>
            <a:ext cx="1431476" cy="5279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Other Overhead</a:t>
            </a:r>
            <a:endParaRPr lang="th-TH" sz="1400"/>
          </a:p>
        </p:txBody>
      </p:sp>
      <p:cxnSp>
        <p:nvCxnSpPr>
          <p:cNvPr id="19" name="Straight Arrow Connector 18">
            <a:extLst>
              <a:ext uri="{FF2B5EF4-FFF2-40B4-BE49-F238E27FC236}">
                <a16:creationId xmlns:a16="http://schemas.microsoft.com/office/drawing/2014/main" id="{3AAD886B-659B-D537-A1C9-F9D32D5A6033}"/>
              </a:ext>
            </a:extLst>
          </p:cNvPr>
          <p:cNvCxnSpPr>
            <a:cxnSpLocks/>
            <a:stCxn id="14" idx="2"/>
            <a:endCxn id="8" idx="0"/>
          </p:cNvCxnSpPr>
          <p:nvPr/>
        </p:nvCxnSpPr>
        <p:spPr>
          <a:xfrm flipH="1">
            <a:off x="2965539" y="1926214"/>
            <a:ext cx="2130621" cy="446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4D333B8-7EEA-8984-3092-9D4C97C0F016}"/>
              </a:ext>
            </a:extLst>
          </p:cNvPr>
          <p:cNvCxnSpPr>
            <a:cxnSpLocks/>
            <a:stCxn id="14" idx="2"/>
            <a:endCxn id="16" idx="0"/>
          </p:cNvCxnSpPr>
          <p:nvPr/>
        </p:nvCxnSpPr>
        <p:spPr>
          <a:xfrm flipH="1">
            <a:off x="4462323" y="1926214"/>
            <a:ext cx="633837" cy="446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678655F-54CC-5228-2601-E14753DFCFC4}"/>
              </a:ext>
            </a:extLst>
          </p:cNvPr>
          <p:cNvCxnSpPr>
            <a:cxnSpLocks/>
            <a:stCxn id="14" idx="2"/>
            <a:endCxn id="15" idx="0"/>
          </p:cNvCxnSpPr>
          <p:nvPr/>
        </p:nvCxnSpPr>
        <p:spPr>
          <a:xfrm>
            <a:off x="5096160" y="1926214"/>
            <a:ext cx="849138" cy="446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6550457-95CD-92C3-3E18-5E16BEB65D91}"/>
              </a:ext>
            </a:extLst>
          </p:cNvPr>
          <p:cNvCxnSpPr>
            <a:cxnSpLocks/>
            <a:stCxn id="14" idx="2"/>
            <a:endCxn id="17" idx="0"/>
          </p:cNvCxnSpPr>
          <p:nvPr/>
        </p:nvCxnSpPr>
        <p:spPr>
          <a:xfrm>
            <a:off x="5096160" y="1926214"/>
            <a:ext cx="2402966" cy="451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3897DDD1-B4C0-782F-FAD1-53D16BC07B8A}"/>
              </a:ext>
            </a:extLst>
          </p:cNvPr>
          <p:cNvSpPr/>
          <p:nvPr/>
        </p:nvSpPr>
        <p:spPr>
          <a:xfrm>
            <a:off x="2965539" y="3313326"/>
            <a:ext cx="1345006" cy="6950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Resource Group</a:t>
            </a:r>
            <a:endParaRPr lang="th-TH" sz="1800" dirty="0"/>
          </a:p>
        </p:txBody>
      </p:sp>
      <p:sp>
        <p:nvSpPr>
          <p:cNvPr id="27" name="Rectangle: Rounded Corners 26">
            <a:extLst>
              <a:ext uri="{FF2B5EF4-FFF2-40B4-BE49-F238E27FC236}">
                <a16:creationId xmlns:a16="http://schemas.microsoft.com/office/drawing/2014/main" id="{9788466F-9237-EEDF-075E-78DBC7B66D05}"/>
              </a:ext>
            </a:extLst>
          </p:cNvPr>
          <p:cNvSpPr/>
          <p:nvPr/>
        </p:nvSpPr>
        <p:spPr>
          <a:xfrm>
            <a:off x="4723682" y="3313326"/>
            <a:ext cx="1345006" cy="6950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Resource Group</a:t>
            </a:r>
            <a:endParaRPr lang="th-TH" sz="1800"/>
          </a:p>
        </p:txBody>
      </p:sp>
      <p:sp>
        <p:nvSpPr>
          <p:cNvPr id="28" name="Rectangle: Rounded Corners 27">
            <a:extLst>
              <a:ext uri="{FF2B5EF4-FFF2-40B4-BE49-F238E27FC236}">
                <a16:creationId xmlns:a16="http://schemas.microsoft.com/office/drawing/2014/main" id="{A8C7D55C-6804-E8A8-6319-3E4DA0F30AAF}"/>
              </a:ext>
            </a:extLst>
          </p:cNvPr>
          <p:cNvSpPr/>
          <p:nvPr/>
        </p:nvSpPr>
        <p:spPr>
          <a:xfrm>
            <a:off x="6481825" y="3321465"/>
            <a:ext cx="1345006" cy="6950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Resource Group</a:t>
            </a:r>
            <a:endParaRPr lang="th-TH" sz="1800" dirty="0"/>
          </a:p>
        </p:txBody>
      </p:sp>
      <p:cxnSp>
        <p:nvCxnSpPr>
          <p:cNvPr id="30" name="Straight Arrow Connector 29">
            <a:extLst>
              <a:ext uri="{FF2B5EF4-FFF2-40B4-BE49-F238E27FC236}">
                <a16:creationId xmlns:a16="http://schemas.microsoft.com/office/drawing/2014/main" id="{BE3B917F-D81A-27C8-1404-B9DCA086F18A}"/>
              </a:ext>
            </a:extLst>
          </p:cNvPr>
          <p:cNvCxnSpPr>
            <a:cxnSpLocks/>
            <a:stCxn id="8" idx="2"/>
            <a:endCxn id="26" idx="0"/>
          </p:cNvCxnSpPr>
          <p:nvPr/>
        </p:nvCxnSpPr>
        <p:spPr>
          <a:xfrm>
            <a:off x="2965539" y="2900998"/>
            <a:ext cx="672503" cy="412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D0D4754-44DF-DCA5-C90A-6AC1C9F5ECA2}"/>
              </a:ext>
            </a:extLst>
          </p:cNvPr>
          <p:cNvCxnSpPr>
            <a:cxnSpLocks/>
            <a:stCxn id="16" idx="2"/>
            <a:endCxn id="26" idx="0"/>
          </p:cNvCxnSpPr>
          <p:nvPr/>
        </p:nvCxnSpPr>
        <p:spPr>
          <a:xfrm flipH="1">
            <a:off x="3638042" y="2900999"/>
            <a:ext cx="824281" cy="412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9E4EE60-E54E-5F5E-7079-35BB8D7EAFC4}"/>
              </a:ext>
            </a:extLst>
          </p:cNvPr>
          <p:cNvCxnSpPr>
            <a:cxnSpLocks/>
            <a:stCxn id="15" idx="2"/>
            <a:endCxn id="26" idx="0"/>
          </p:cNvCxnSpPr>
          <p:nvPr/>
        </p:nvCxnSpPr>
        <p:spPr>
          <a:xfrm flipH="1">
            <a:off x="3638042" y="2900999"/>
            <a:ext cx="2307256" cy="412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3BC5740-A22B-15D6-8E9A-CB56F566354D}"/>
              </a:ext>
            </a:extLst>
          </p:cNvPr>
          <p:cNvCxnSpPr>
            <a:cxnSpLocks/>
            <a:stCxn id="16" idx="2"/>
            <a:endCxn id="27" idx="0"/>
          </p:cNvCxnSpPr>
          <p:nvPr/>
        </p:nvCxnSpPr>
        <p:spPr>
          <a:xfrm>
            <a:off x="4462323" y="2900999"/>
            <a:ext cx="933862" cy="412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D921EA2-8540-8714-1423-BCE7DDF72CCD}"/>
              </a:ext>
            </a:extLst>
          </p:cNvPr>
          <p:cNvCxnSpPr>
            <a:cxnSpLocks/>
            <a:stCxn id="15" idx="2"/>
            <a:endCxn id="27" idx="0"/>
          </p:cNvCxnSpPr>
          <p:nvPr/>
        </p:nvCxnSpPr>
        <p:spPr>
          <a:xfrm flipH="1">
            <a:off x="5396185" y="2900999"/>
            <a:ext cx="549113" cy="412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7CA595E-BA4E-1D97-040E-55EF66E0F503}"/>
              </a:ext>
            </a:extLst>
          </p:cNvPr>
          <p:cNvCxnSpPr>
            <a:cxnSpLocks/>
            <a:stCxn id="15" idx="2"/>
            <a:endCxn id="28" idx="0"/>
          </p:cNvCxnSpPr>
          <p:nvPr/>
        </p:nvCxnSpPr>
        <p:spPr>
          <a:xfrm>
            <a:off x="5945298" y="2900999"/>
            <a:ext cx="1209030" cy="420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10E0A5F-8A1F-E805-2AA9-80DB3908E631}"/>
              </a:ext>
            </a:extLst>
          </p:cNvPr>
          <p:cNvCxnSpPr>
            <a:cxnSpLocks/>
            <a:stCxn id="8" idx="2"/>
            <a:endCxn id="27" idx="0"/>
          </p:cNvCxnSpPr>
          <p:nvPr/>
        </p:nvCxnSpPr>
        <p:spPr>
          <a:xfrm>
            <a:off x="2965539" y="2900998"/>
            <a:ext cx="2430646" cy="412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755FF3-CBC2-AAC6-1F56-CB8CC4D129BE}"/>
              </a:ext>
            </a:extLst>
          </p:cNvPr>
          <p:cNvCxnSpPr>
            <a:cxnSpLocks/>
            <a:stCxn id="17" idx="2"/>
            <a:endCxn id="27" idx="0"/>
          </p:cNvCxnSpPr>
          <p:nvPr/>
        </p:nvCxnSpPr>
        <p:spPr>
          <a:xfrm flipH="1">
            <a:off x="5396185" y="2906143"/>
            <a:ext cx="2102941" cy="407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A941680-5BF4-E1D6-9A9D-CFBB91B6352D}"/>
              </a:ext>
            </a:extLst>
          </p:cNvPr>
          <p:cNvCxnSpPr>
            <a:cxnSpLocks/>
            <a:stCxn id="17" idx="2"/>
            <a:endCxn id="28" idx="0"/>
          </p:cNvCxnSpPr>
          <p:nvPr/>
        </p:nvCxnSpPr>
        <p:spPr>
          <a:xfrm flipH="1">
            <a:off x="7154328" y="2906143"/>
            <a:ext cx="344798" cy="415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id="{456A553E-E925-05D3-796A-C75D70C97A06}"/>
              </a:ext>
            </a:extLst>
          </p:cNvPr>
          <p:cNvSpPr/>
          <p:nvPr/>
        </p:nvSpPr>
        <p:spPr>
          <a:xfrm>
            <a:off x="2887364" y="4496989"/>
            <a:ext cx="1501355" cy="4313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Activity</a:t>
            </a:r>
            <a:endParaRPr lang="th-TH" sz="2000" dirty="0"/>
          </a:p>
        </p:txBody>
      </p:sp>
      <p:sp>
        <p:nvSpPr>
          <p:cNvPr id="71" name="Rectangle: Rounded Corners 70">
            <a:extLst>
              <a:ext uri="{FF2B5EF4-FFF2-40B4-BE49-F238E27FC236}">
                <a16:creationId xmlns:a16="http://schemas.microsoft.com/office/drawing/2014/main" id="{D64086D6-9430-F27C-09D6-AB5BFC42C9B3}"/>
              </a:ext>
            </a:extLst>
          </p:cNvPr>
          <p:cNvSpPr/>
          <p:nvPr/>
        </p:nvSpPr>
        <p:spPr>
          <a:xfrm>
            <a:off x="4645507" y="4488824"/>
            <a:ext cx="1501355" cy="4313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Activity</a:t>
            </a:r>
            <a:endParaRPr lang="th-TH" sz="2000"/>
          </a:p>
        </p:txBody>
      </p:sp>
      <p:sp>
        <p:nvSpPr>
          <p:cNvPr id="72" name="Rectangle: Rounded Corners 71">
            <a:extLst>
              <a:ext uri="{FF2B5EF4-FFF2-40B4-BE49-F238E27FC236}">
                <a16:creationId xmlns:a16="http://schemas.microsoft.com/office/drawing/2014/main" id="{512B969B-772B-B01F-C77F-377DA540CCB6}"/>
              </a:ext>
            </a:extLst>
          </p:cNvPr>
          <p:cNvSpPr/>
          <p:nvPr/>
        </p:nvSpPr>
        <p:spPr>
          <a:xfrm>
            <a:off x="6408118" y="4488823"/>
            <a:ext cx="1501355" cy="4313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Activity</a:t>
            </a:r>
            <a:endParaRPr lang="th-TH" sz="2000"/>
          </a:p>
        </p:txBody>
      </p:sp>
      <p:cxnSp>
        <p:nvCxnSpPr>
          <p:cNvPr id="74" name="Straight Arrow Connector 73">
            <a:extLst>
              <a:ext uri="{FF2B5EF4-FFF2-40B4-BE49-F238E27FC236}">
                <a16:creationId xmlns:a16="http://schemas.microsoft.com/office/drawing/2014/main" id="{FBB01860-82E5-22D2-F403-C034F3F8B367}"/>
              </a:ext>
            </a:extLst>
          </p:cNvPr>
          <p:cNvCxnSpPr>
            <a:cxnSpLocks/>
            <a:stCxn id="26" idx="2"/>
            <a:endCxn id="70" idx="0"/>
          </p:cNvCxnSpPr>
          <p:nvPr/>
        </p:nvCxnSpPr>
        <p:spPr>
          <a:xfrm>
            <a:off x="3638042" y="4008343"/>
            <a:ext cx="0" cy="488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5DA00F76-0098-7757-2254-7EF8A3D6AD0E}"/>
              </a:ext>
            </a:extLst>
          </p:cNvPr>
          <p:cNvCxnSpPr>
            <a:stCxn id="27" idx="2"/>
            <a:endCxn id="71" idx="0"/>
          </p:cNvCxnSpPr>
          <p:nvPr/>
        </p:nvCxnSpPr>
        <p:spPr>
          <a:xfrm>
            <a:off x="5396185" y="4008343"/>
            <a:ext cx="0" cy="480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FF75FB8-7B8D-1832-7435-13B252313FBB}"/>
              </a:ext>
            </a:extLst>
          </p:cNvPr>
          <p:cNvCxnSpPr>
            <a:stCxn id="28" idx="2"/>
            <a:endCxn id="72" idx="0"/>
          </p:cNvCxnSpPr>
          <p:nvPr/>
        </p:nvCxnSpPr>
        <p:spPr>
          <a:xfrm>
            <a:off x="7154328" y="4016482"/>
            <a:ext cx="4468" cy="4723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Rectangle: Rounded Corners 101">
            <a:extLst>
              <a:ext uri="{FF2B5EF4-FFF2-40B4-BE49-F238E27FC236}">
                <a16:creationId xmlns:a16="http://schemas.microsoft.com/office/drawing/2014/main" id="{39ECE5F1-B1F7-2D29-B496-BF5026DDDD0E}"/>
              </a:ext>
            </a:extLst>
          </p:cNvPr>
          <p:cNvSpPr/>
          <p:nvPr/>
        </p:nvSpPr>
        <p:spPr>
          <a:xfrm>
            <a:off x="2732434" y="5467878"/>
            <a:ext cx="5327500" cy="51925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a:t>Product or Services</a:t>
            </a:r>
            <a:endParaRPr lang="th-TH" sz="1800"/>
          </a:p>
        </p:txBody>
      </p:sp>
      <p:cxnSp>
        <p:nvCxnSpPr>
          <p:cNvPr id="149" name="Straight Arrow Connector 148">
            <a:extLst>
              <a:ext uri="{FF2B5EF4-FFF2-40B4-BE49-F238E27FC236}">
                <a16:creationId xmlns:a16="http://schemas.microsoft.com/office/drawing/2014/main" id="{C6C2F45B-3DA8-1B12-8914-E4BAA3790D7A}"/>
              </a:ext>
            </a:extLst>
          </p:cNvPr>
          <p:cNvCxnSpPr>
            <a:cxnSpLocks/>
            <a:stCxn id="71" idx="2"/>
            <a:endCxn id="102" idx="0"/>
          </p:cNvCxnSpPr>
          <p:nvPr/>
        </p:nvCxnSpPr>
        <p:spPr>
          <a:xfrm flipH="1">
            <a:off x="5396184" y="4920145"/>
            <a:ext cx="1" cy="547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E9CFF71D-3943-2C0A-5D1F-FDDEE4A28F88}"/>
              </a:ext>
            </a:extLst>
          </p:cNvPr>
          <p:cNvCxnSpPr>
            <a:cxnSpLocks/>
            <a:stCxn id="70" idx="2"/>
          </p:cNvCxnSpPr>
          <p:nvPr/>
        </p:nvCxnSpPr>
        <p:spPr>
          <a:xfrm flipH="1">
            <a:off x="3633573" y="4928310"/>
            <a:ext cx="4469" cy="539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01CDA4BD-AE31-822D-49D8-BAD7097CE7D2}"/>
              </a:ext>
            </a:extLst>
          </p:cNvPr>
          <p:cNvCxnSpPr>
            <a:cxnSpLocks/>
            <a:stCxn id="72" idx="2"/>
          </p:cNvCxnSpPr>
          <p:nvPr/>
        </p:nvCxnSpPr>
        <p:spPr>
          <a:xfrm>
            <a:off x="7158796" y="4920144"/>
            <a:ext cx="0" cy="547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0A43C727-81F6-8B80-5AAB-AE6C30C73A11}"/>
              </a:ext>
            </a:extLst>
          </p:cNvPr>
          <p:cNvSpPr txBox="1"/>
          <p:nvPr/>
        </p:nvSpPr>
        <p:spPr>
          <a:xfrm>
            <a:off x="8768604" y="2780554"/>
            <a:ext cx="2517985" cy="369332"/>
          </a:xfrm>
          <a:prstGeom prst="rect">
            <a:avLst/>
          </a:prstGeom>
          <a:noFill/>
        </p:spPr>
        <p:txBody>
          <a:bodyPr wrap="square" rtlCol="0">
            <a:spAutoFit/>
          </a:bodyPr>
          <a:lstStyle/>
          <a:p>
            <a:pPr algn="l"/>
            <a:r>
              <a:rPr lang="en-US" sz="1800"/>
              <a:t>Resource Cost Driver</a:t>
            </a:r>
            <a:endParaRPr lang="th-TH" sz="1800"/>
          </a:p>
        </p:txBody>
      </p:sp>
      <p:sp>
        <p:nvSpPr>
          <p:cNvPr id="174" name="TextBox 173">
            <a:extLst>
              <a:ext uri="{FF2B5EF4-FFF2-40B4-BE49-F238E27FC236}">
                <a16:creationId xmlns:a16="http://schemas.microsoft.com/office/drawing/2014/main" id="{EACC7603-85C4-9F96-55E2-EE1D87CE9DA6}"/>
              </a:ext>
            </a:extLst>
          </p:cNvPr>
          <p:cNvSpPr txBox="1"/>
          <p:nvPr/>
        </p:nvSpPr>
        <p:spPr>
          <a:xfrm>
            <a:off x="8843744" y="3971158"/>
            <a:ext cx="2630618" cy="369332"/>
          </a:xfrm>
          <a:prstGeom prst="rect">
            <a:avLst/>
          </a:prstGeom>
          <a:noFill/>
        </p:spPr>
        <p:txBody>
          <a:bodyPr wrap="square" rtlCol="0">
            <a:spAutoFit/>
          </a:bodyPr>
          <a:lstStyle/>
          <a:p>
            <a:pPr algn="l"/>
            <a:r>
              <a:rPr lang="en-US" sz="1800"/>
              <a:t>Unit Cost</a:t>
            </a:r>
            <a:r>
              <a:rPr lang="th-TH" sz="1800"/>
              <a:t> (</a:t>
            </a:r>
            <a:r>
              <a:rPr lang="en-US" sz="1800"/>
              <a:t>money</a:t>
            </a:r>
            <a:r>
              <a:rPr lang="th-TH" sz="1800"/>
              <a:t>/ </a:t>
            </a:r>
            <a:r>
              <a:rPr lang="en-US" sz="1800"/>
              <a:t>min</a:t>
            </a:r>
            <a:r>
              <a:rPr lang="th-TH" sz="1800"/>
              <a:t>)</a:t>
            </a:r>
          </a:p>
        </p:txBody>
      </p:sp>
      <p:cxnSp>
        <p:nvCxnSpPr>
          <p:cNvPr id="178" name="Straight Connector 177">
            <a:extLst>
              <a:ext uri="{FF2B5EF4-FFF2-40B4-BE49-F238E27FC236}">
                <a16:creationId xmlns:a16="http://schemas.microsoft.com/office/drawing/2014/main" id="{CDA296C9-1904-0785-7BA2-09C5269C3F40}"/>
              </a:ext>
            </a:extLst>
          </p:cNvPr>
          <p:cNvCxnSpPr>
            <a:cxnSpLocks/>
            <a:endCxn id="174" idx="1"/>
          </p:cNvCxnSpPr>
          <p:nvPr/>
        </p:nvCxnSpPr>
        <p:spPr>
          <a:xfrm flipV="1">
            <a:off x="7154328" y="4155824"/>
            <a:ext cx="1689416" cy="1287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D560CE22-5B0E-4FF6-D6DC-72177BB20046}"/>
              </a:ext>
            </a:extLst>
          </p:cNvPr>
          <p:cNvSpPr txBox="1"/>
          <p:nvPr/>
        </p:nvSpPr>
        <p:spPr>
          <a:xfrm>
            <a:off x="8843744" y="4905053"/>
            <a:ext cx="2305122" cy="369332"/>
          </a:xfrm>
          <a:prstGeom prst="rect">
            <a:avLst/>
          </a:prstGeom>
          <a:noFill/>
        </p:spPr>
        <p:txBody>
          <a:bodyPr wrap="square" rtlCol="0">
            <a:spAutoFit/>
          </a:bodyPr>
          <a:lstStyle/>
          <a:p>
            <a:pPr algn="l"/>
            <a:r>
              <a:rPr lang="en-US" sz="1800" dirty="0"/>
              <a:t>Used Time (minute)</a:t>
            </a:r>
            <a:endParaRPr lang="th-TH" sz="1800" dirty="0"/>
          </a:p>
        </p:txBody>
      </p:sp>
      <p:cxnSp>
        <p:nvCxnSpPr>
          <p:cNvPr id="181" name="Straight Connector 180">
            <a:extLst>
              <a:ext uri="{FF2B5EF4-FFF2-40B4-BE49-F238E27FC236}">
                <a16:creationId xmlns:a16="http://schemas.microsoft.com/office/drawing/2014/main" id="{DF610D6D-A23B-087C-9098-8AF866F40A45}"/>
              </a:ext>
            </a:extLst>
          </p:cNvPr>
          <p:cNvCxnSpPr>
            <a:cxnSpLocks/>
            <a:endCxn id="180" idx="1"/>
          </p:cNvCxnSpPr>
          <p:nvPr/>
        </p:nvCxnSpPr>
        <p:spPr>
          <a:xfrm>
            <a:off x="7154327" y="5089719"/>
            <a:ext cx="168941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9" name="Connector: Elbow 188">
            <a:extLst>
              <a:ext uri="{FF2B5EF4-FFF2-40B4-BE49-F238E27FC236}">
                <a16:creationId xmlns:a16="http://schemas.microsoft.com/office/drawing/2014/main" id="{0BEF869F-95C6-EC38-5C51-EEB46ADFD969}"/>
              </a:ext>
            </a:extLst>
          </p:cNvPr>
          <p:cNvCxnSpPr>
            <a:stCxn id="12" idx="1"/>
            <a:endCxn id="102" idx="1"/>
          </p:cNvCxnSpPr>
          <p:nvPr/>
        </p:nvCxnSpPr>
        <p:spPr>
          <a:xfrm rot="10800000" flipH="1" flipV="1">
            <a:off x="1607958" y="1688951"/>
            <a:ext cx="1124475" cy="4038553"/>
          </a:xfrm>
          <a:prstGeom prst="bentConnector3">
            <a:avLst>
              <a:gd name="adj1" fmla="val -20329"/>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1" name="Connector: Elbow 190">
            <a:extLst>
              <a:ext uri="{FF2B5EF4-FFF2-40B4-BE49-F238E27FC236}">
                <a16:creationId xmlns:a16="http://schemas.microsoft.com/office/drawing/2014/main" id="{28820CEE-D024-E9F6-53DB-0848CB22F536}"/>
              </a:ext>
            </a:extLst>
          </p:cNvPr>
          <p:cNvCxnSpPr>
            <a:stCxn id="13" idx="3"/>
            <a:endCxn id="102" idx="3"/>
          </p:cNvCxnSpPr>
          <p:nvPr/>
        </p:nvCxnSpPr>
        <p:spPr>
          <a:xfrm flipH="1">
            <a:off x="8059934" y="1698048"/>
            <a:ext cx="338346" cy="4029457"/>
          </a:xfrm>
          <a:prstGeom prst="bentConnector3">
            <a:avLst>
              <a:gd name="adj1" fmla="val -67564"/>
            </a:avLst>
          </a:prstGeom>
          <a:ln>
            <a:tailEnd type="triangle"/>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C9187A7B-4C85-BBE6-024D-8BFD9C4569CB}"/>
              </a:ext>
            </a:extLst>
          </p:cNvPr>
          <p:cNvSpPr txBox="1"/>
          <p:nvPr/>
        </p:nvSpPr>
        <p:spPr>
          <a:xfrm>
            <a:off x="702815" y="6185851"/>
            <a:ext cx="9812785" cy="461665"/>
          </a:xfrm>
          <a:prstGeom prst="rect">
            <a:avLst/>
          </a:prstGeom>
          <a:solidFill>
            <a:schemeClr val="bg1"/>
          </a:solidFill>
        </p:spPr>
        <p:txBody>
          <a:bodyPr wrap="square" rtlCol="0">
            <a:spAutoFit/>
          </a:bodyPr>
          <a:lstStyle/>
          <a:p>
            <a:pPr algn="ctr"/>
            <a:r>
              <a:rPr lang="en-US" sz="1200" dirty="0" err="1"/>
              <a:t>Siguenza</a:t>
            </a:r>
            <a:r>
              <a:rPr lang="en-US" sz="1200" dirty="0"/>
              <a:t>-Guzman, L., et.al. "Recent Evolutions in Costing Systems: A Literature Review of Time-Driven Activity-Based Costing.“ (2013) </a:t>
            </a:r>
          </a:p>
          <a:p>
            <a:pPr algn="ctr"/>
            <a:r>
              <a:rPr lang="en-US" sz="1200" u="sng" dirty="0"/>
              <a:t>The Review of Business and Economic Literature</a:t>
            </a:r>
            <a:endParaRPr lang="en-US" sz="1200" dirty="0"/>
          </a:p>
        </p:txBody>
      </p:sp>
    </p:spTree>
    <p:extLst>
      <p:ext uri="{BB962C8B-B14F-4D97-AF65-F5344CB8AC3E}">
        <p14:creationId xmlns:p14="http://schemas.microsoft.com/office/powerpoint/2010/main" val="160313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A1B8D30-CB41-24B5-54D2-5BD35EEB8276}"/>
              </a:ext>
            </a:extLst>
          </p:cNvPr>
          <p:cNvSpPr/>
          <p:nvPr/>
        </p:nvSpPr>
        <p:spPr>
          <a:xfrm>
            <a:off x="600075" y="1418405"/>
            <a:ext cx="11195685" cy="1606876"/>
          </a:xfrm>
          <a:prstGeom prst="roundRect">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th-TH" sz="2000">
              <a:solidFill>
                <a:schemeClr val="tx1"/>
              </a:solidFill>
            </a:endParaRPr>
          </a:p>
        </p:txBody>
      </p:sp>
      <p:sp>
        <p:nvSpPr>
          <p:cNvPr id="2" name="Title 1">
            <a:extLst>
              <a:ext uri="{FF2B5EF4-FFF2-40B4-BE49-F238E27FC236}">
                <a16:creationId xmlns:a16="http://schemas.microsoft.com/office/drawing/2014/main" id="{876BF78A-9B96-26FC-C02E-5DB04390887F}"/>
              </a:ext>
            </a:extLst>
          </p:cNvPr>
          <p:cNvSpPr>
            <a:spLocks noGrp="1"/>
          </p:cNvSpPr>
          <p:nvPr>
            <p:ph type="title"/>
          </p:nvPr>
        </p:nvSpPr>
        <p:spPr/>
        <p:txBody>
          <a:bodyPr/>
          <a:lstStyle/>
          <a:p>
            <a:r>
              <a:rPr lang="en-US" dirty="0"/>
              <a:t>3. Related Theory : Time Driven Activity-based Costing  (Cont.)</a:t>
            </a:r>
            <a:endParaRPr lang="th-TH"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E2B79C9-8E1B-2F6A-E6F4-24510C6F2113}"/>
                  </a:ext>
                </a:extLst>
              </p:cNvPr>
              <p:cNvSpPr>
                <a:spLocks noGrp="1"/>
              </p:cNvSpPr>
              <p:nvPr>
                <p:ph idx="1"/>
              </p:nvPr>
            </p:nvSpPr>
            <p:spPr>
              <a:xfrm>
                <a:off x="838200" y="3429000"/>
                <a:ext cx="10789920" cy="2420158"/>
              </a:xfrm>
            </p:spPr>
            <p:txBody>
              <a:bodyPr>
                <a:normAutofit fontScale="85000" lnSpcReduction="20000"/>
              </a:bodyPr>
              <a:lstStyle/>
              <a:p>
                <a:r>
                  <a:rPr lang="en-US" dirty="0"/>
                  <a:t>DMC – Direct Material Cost</a:t>
                </a:r>
              </a:p>
              <a:p>
                <a:r>
                  <a:rPr lang="en-US" dirty="0"/>
                  <a:t>DLC – Direct Labor Cost</a:t>
                </a:r>
              </a:p>
              <a:p>
                <a:r>
                  <a:rPr lang="en-US" dirty="0"/>
                  <a:t>N </a:t>
                </a:r>
                <a:r>
                  <a:rPr lang="th-TH" dirty="0"/>
                  <a:t>– </a:t>
                </a:r>
                <a:r>
                  <a:rPr lang="en-US" dirty="0"/>
                  <a:t>Amount of All Resource Pools  </a:t>
                </a:r>
              </a:p>
              <a:p>
                <a:r>
                  <a:rPr lang="en-US" dirty="0"/>
                  <a:t>I - Amount of Activity in Resource Pool</a:t>
                </a:r>
                <a:endParaRPr lang="th-TH" dirty="0"/>
              </a:p>
              <a:p>
                <a:r>
                  <a:rPr lang="en-US" dirty="0"/>
                  <a:t>M </a:t>
                </a:r>
                <a:r>
                  <a:rPr lang="th-TH" dirty="0"/>
                  <a:t>-</a:t>
                </a:r>
                <a:r>
                  <a:rPr lang="en-US" dirty="0"/>
                  <a:t> Number of Events in activities</a:t>
                </a:r>
                <a:endParaRPr lang="th-TH" dirty="0"/>
              </a:p>
              <a:p>
                <a14:m>
                  <m:oMath xmlns:m="http://schemas.openxmlformats.org/officeDocument/2006/math">
                    <m:sSub>
                      <m:sSubPr>
                        <m:ctrlPr>
                          <a:rPr lang="th-TH"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𝑘</m:t>
                        </m:r>
                      </m:sub>
                    </m:sSub>
                  </m:oMath>
                </a14:m>
                <a:r>
                  <a:rPr lang="th-TH" dirty="0"/>
                  <a:t> - </a:t>
                </a:r>
                <a:r>
                  <a:rPr lang="en-US" dirty="0"/>
                  <a:t>Time to perform</a:t>
                </a:r>
                <a:r>
                  <a:rPr lang="th-TH" dirty="0"/>
                  <a:t> </a:t>
                </a:r>
                <a:r>
                  <a:rPr lang="en-US" dirty="0"/>
                  <a:t>event </a:t>
                </a:r>
                <a:r>
                  <a:rPr lang="th-TH" dirty="0"/>
                  <a:t> </a:t>
                </a:r>
                <a:r>
                  <a:rPr lang="en-US" dirty="0" err="1"/>
                  <a:t>i</a:t>
                </a:r>
                <a:r>
                  <a:rPr lang="en-US" dirty="0"/>
                  <a:t> in activity</a:t>
                </a:r>
                <a:r>
                  <a:rPr lang="th-TH" dirty="0"/>
                  <a:t> </a:t>
                </a:r>
                <a:r>
                  <a:rPr lang="en-US" dirty="0"/>
                  <a:t>k </a:t>
                </a:r>
              </a:p>
              <a:p>
                <a14:m>
                  <m:oMath xmlns:m="http://schemas.openxmlformats.org/officeDocument/2006/math">
                    <m:sSub>
                      <m:sSubPr>
                        <m:ctrlPr>
                          <a:rPr lang="th-TH"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𝑛</m:t>
                        </m:r>
                      </m:sub>
                    </m:sSub>
                    <m:r>
                      <a:rPr lang="en-US" b="0" i="1" smtClean="0">
                        <a:latin typeface="Cambria Math" panose="02040503050406030204" pitchFamily="18" charset="0"/>
                      </a:rPr>
                      <m:t> </m:t>
                    </m:r>
                  </m:oMath>
                </a14:m>
                <a:r>
                  <a:rPr lang="en-US" dirty="0"/>
                  <a:t>- Unit cost of resource n</a:t>
                </a:r>
                <a:endParaRPr lang="th-TH" dirty="0"/>
              </a:p>
              <a:p>
                <a:endParaRPr lang="th-TH" dirty="0"/>
              </a:p>
            </p:txBody>
          </p:sp>
        </mc:Choice>
        <mc:Fallback xmlns="">
          <p:sp>
            <p:nvSpPr>
              <p:cNvPr id="3" name="Content Placeholder 2">
                <a:extLst>
                  <a:ext uri="{FF2B5EF4-FFF2-40B4-BE49-F238E27FC236}">
                    <a16:creationId xmlns:a16="http://schemas.microsoft.com/office/drawing/2014/main" id="{DE2B79C9-8E1B-2F6A-E6F4-24510C6F2113}"/>
                  </a:ext>
                </a:extLst>
              </p:cNvPr>
              <p:cNvSpPr>
                <a:spLocks noGrp="1" noRot="1" noChangeAspect="1" noMove="1" noResize="1" noEditPoints="1" noAdjustHandles="1" noChangeArrowheads="1" noChangeShapeType="1" noTextEdit="1"/>
              </p:cNvSpPr>
              <p:nvPr>
                <p:ph idx="1"/>
              </p:nvPr>
            </p:nvSpPr>
            <p:spPr>
              <a:xfrm>
                <a:off x="838200" y="3429000"/>
                <a:ext cx="10789920" cy="2420158"/>
              </a:xfrm>
              <a:blipFill>
                <a:blip r:embed="rId3"/>
                <a:stretch>
                  <a:fillRect l="-508" t="-4786" b="-16373"/>
                </a:stretch>
              </a:blipFill>
            </p:spPr>
            <p:txBody>
              <a:bodyPr/>
              <a:lstStyle/>
              <a:p>
                <a:r>
                  <a:rPr lang="th-TH">
                    <a:noFill/>
                  </a:rPr>
                  <a:t> </a:t>
                </a:r>
              </a:p>
            </p:txBody>
          </p:sp>
        </mc:Fallback>
      </mc:AlternateContent>
      <p:sp>
        <p:nvSpPr>
          <p:cNvPr id="4" name="Slide Number Placeholder 3">
            <a:extLst>
              <a:ext uri="{FF2B5EF4-FFF2-40B4-BE49-F238E27FC236}">
                <a16:creationId xmlns:a16="http://schemas.microsoft.com/office/drawing/2014/main" id="{5C891133-852D-58B5-C5BD-5CC006A4AFD7}"/>
              </a:ext>
            </a:extLst>
          </p:cNvPr>
          <p:cNvSpPr>
            <a:spLocks noGrp="1"/>
          </p:cNvSpPr>
          <p:nvPr>
            <p:ph type="sldNum" sz="quarter" idx="12"/>
          </p:nvPr>
        </p:nvSpPr>
        <p:spPr/>
        <p:txBody>
          <a:bodyPr/>
          <a:lstStyle/>
          <a:p>
            <a:fld id="{19F4AC4A-7F96-4DE7-ACD4-4560B36C61BE}" type="slidenum">
              <a:rPr lang="th-TH" smtClean="0"/>
              <a:pPr/>
              <a:t>5</a:t>
            </a:fld>
            <a:endParaRPr lang="th-TH"/>
          </a:p>
        </p:txBody>
      </p:sp>
      <p:sp>
        <p:nvSpPr>
          <p:cNvPr id="6" name="TextBox 5">
            <a:extLst>
              <a:ext uri="{FF2B5EF4-FFF2-40B4-BE49-F238E27FC236}">
                <a16:creationId xmlns:a16="http://schemas.microsoft.com/office/drawing/2014/main" id="{A25FF200-38E2-9C60-DB8D-7F1B5AAA0C86}"/>
              </a:ext>
            </a:extLst>
          </p:cNvPr>
          <p:cNvSpPr txBox="1"/>
          <p:nvPr/>
        </p:nvSpPr>
        <p:spPr>
          <a:xfrm>
            <a:off x="820102" y="6252877"/>
            <a:ext cx="10515599" cy="461665"/>
          </a:xfrm>
          <a:prstGeom prst="rect">
            <a:avLst/>
          </a:prstGeom>
          <a:noFill/>
        </p:spPr>
        <p:txBody>
          <a:bodyPr wrap="square" rtlCol="0">
            <a:spAutoFit/>
          </a:bodyPr>
          <a:lstStyle/>
          <a:p>
            <a:pPr algn="l"/>
            <a:r>
              <a:rPr lang="en-US" sz="1200" dirty="0"/>
              <a:t>Namazi, M. (2016). Time-driven activity-based costing: Theory, applications and limitations. </a:t>
            </a:r>
            <a:r>
              <a:rPr lang="en-US" sz="1200" i="1" dirty="0"/>
              <a:t>Iranian Journal of Management Studies (IJMS)</a:t>
            </a:r>
            <a:r>
              <a:rPr lang="en-US" sz="1200" dirty="0"/>
              <a:t>,</a:t>
            </a:r>
            <a:r>
              <a:rPr lang="en-US" sz="1200" i="1" dirty="0"/>
              <a:t> 9</a:t>
            </a:r>
            <a:r>
              <a:rPr lang="en-US" sz="1200" dirty="0"/>
              <a:t>(3). </a:t>
            </a:r>
          </a:p>
          <a:p>
            <a:pPr algn="l"/>
            <a:endParaRPr lang="th-TH" sz="1200" i="1"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656B98D-B0F9-88F0-2105-2D8EDBCAFB2C}"/>
                  </a:ext>
                </a:extLst>
              </p:cNvPr>
              <p:cNvSpPr txBox="1"/>
              <p:nvPr/>
            </p:nvSpPr>
            <p:spPr>
              <a:xfrm>
                <a:off x="820102" y="1579034"/>
                <a:ext cx="10645140" cy="11308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𝑇𝑜𝑡𝑎𝑙</m:t>
                      </m:r>
                      <m:r>
                        <a:rPr lang="en-US" sz="2400" b="0" i="1" smtClean="0">
                          <a:latin typeface="Cambria Math" panose="02040503050406030204" pitchFamily="18" charset="0"/>
                        </a:rPr>
                        <m:t> </m:t>
                      </m:r>
                      <m:r>
                        <a:rPr lang="en-US" sz="2400" b="0" i="1" smtClean="0">
                          <a:latin typeface="Cambria Math" panose="02040503050406030204" pitchFamily="18" charset="0"/>
                        </a:rPr>
                        <m:t>𝐶𝑜𝑠𝑡</m:t>
                      </m:r>
                      <m:r>
                        <a:rPr lang="en-US" sz="2400" b="0" i="1" smtClean="0">
                          <a:latin typeface="Cambria Math" panose="02040503050406030204" pitchFamily="18" charset="0"/>
                        </a:rPr>
                        <m:t>=</m:t>
                      </m:r>
                      <m:r>
                        <a:rPr lang="en-US" sz="2400" b="0" i="1" smtClean="0">
                          <a:latin typeface="Cambria Math" panose="02040503050406030204" pitchFamily="18" charset="0"/>
                        </a:rPr>
                        <m:t>𝐷𝑀𝐶</m:t>
                      </m:r>
                      <m:r>
                        <a:rPr lang="en-US" sz="2400" b="0" i="1" smtClean="0">
                          <a:latin typeface="Cambria Math" panose="02040503050406030204" pitchFamily="18" charset="0"/>
                        </a:rPr>
                        <m:t>+</m:t>
                      </m:r>
                      <m:r>
                        <a:rPr lang="en-US" sz="2400" b="0" i="1" smtClean="0">
                          <a:latin typeface="Cambria Math" panose="02040503050406030204" pitchFamily="18" charset="0"/>
                        </a:rPr>
                        <m:t>𝐷𝐿𝐶</m:t>
                      </m:r>
                      <m:r>
                        <a:rPr lang="en-US" sz="2400" b="0" i="1" smtClean="0">
                          <a:latin typeface="Cambria Math" panose="02040503050406030204" pitchFamily="18" charset="0"/>
                        </a:rPr>
                        <m:t>+ </m:t>
                      </m:r>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𝑛</m:t>
                          </m:r>
                          <m:r>
                            <a:rPr lang="en-US" sz="2400" b="0" i="1" smtClean="0">
                              <a:latin typeface="Cambria Math" panose="02040503050406030204" pitchFamily="18" charset="0"/>
                            </a:rPr>
                            <m:t>=</m:t>
                          </m:r>
                          <m:r>
                            <m:rPr>
                              <m:brk m:alnAt="23"/>
                            </m:rP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𝑖</m:t>
                              </m:r>
                              <m:r>
                                <a:rPr lang="en-US" sz="2400" b="0" i="1" smtClean="0">
                                  <a:latin typeface="Cambria Math" panose="02040503050406030204" pitchFamily="18" charset="0"/>
                                </a:rPr>
                                <m:t>=</m:t>
                              </m:r>
                              <m:r>
                                <m:rPr>
                                  <m:brk m:alnAt="23"/>
                                </m:rPr>
                                <a:rPr lang="en-US" sz="2400" b="0" i="1" smtClean="0">
                                  <a:latin typeface="Cambria Math" panose="02040503050406030204" pitchFamily="18" charset="0"/>
                                </a:rPr>
                                <m:t>1</m:t>
                              </m:r>
                            </m:sub>
                            <m:sup>
                              <m:r>
                                <a:rPr lang="en-US" sz="2400" b="0" i="1" smtClean="0">
                                  <a:latin typeface="Cambria Math" panose="02040503050406030204" pitchFamily="18" charset="0"/>
                                </a:rPr>
                                <m:t>𝐼</m:t>
                              </m:r>
                            </m:sup>
                            <m:e>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𝑘</m:t>
                                  </m:r>
                                  <m:r>
                                    <a:rPr lang="en-US" sz="2400" b="0" i="1" smtClean="0">
                                      <a:latin typeface="Cambria Math" panose="02040503050406030204" pitchFamily="18" charset="0"/>
                                    </a:rPr>
                                    <m:t>=</m:t>
                                  </m:r>
                                  <m:r>
                                    <m:rPr>
                                      <m:brk m:alnAt="23"/>
                                    </m:rPr>
                                    <a:rPr lang="en-US" sz="2400" b="0" i="1" smtClean="0">
                                      <a:latin typeface="Cambria Math" panose="02040503050406030204" pitchFamily="18" charset="0"/>
                                    </a:rPr>
                                    <m:t>1</m:t>
                                  </m:r>
                                </m:sub>
                                <m:sup>
                                  <m:r>
                                    <a:rPr lang="en-US" sz="2400" b="0" i="1" smtClean="0">
                                      <a:latin typeface="Cambria Math" panose="02040503050406030204" pitchFamily="18" charset="0"/>
                                    </a:rPr>
                                    <m:t>𝑀</m:t>
                                  </m:r>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𝑘</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𝐶</m:t>
                                      </m:r>
                                    </m:e>
                                    <m:sub>
                                      <m:r>
                                        <a:rPr lang="en-US" sz="2400" b="0" i="1" smtClean="0">
                                          <a:latin typeface="Cambria Math" panose="02040503050406030204" pitchFamily="18" charset="0"/>
                                        </a:rPr>
                                        <m:t>𝑛</m:t>
                                      </m:r>
                                    </m:sub>
                                  </m:sSub>
                                </m:e>
                              </m:nary>
                            </m:e>
                          </m:nary>
                        </m:e>
                      </m:nary>
                    </m:oMath>
                  </m:oMathPara>
                </a14:m>
                <a:endParaRPr lang="th-TH" sz="2400" dirty="0"/>
              </a:p>
            </p:txBody>
          </p:sp>
        </mc:Choice>
        <mc:Fallback xmlns="">
          <p:sp>
            <p:nvSpPr>
              <p:cNvPr id="8" name="TextBox 7">
                <a:extLst>
                  <a:ext uri="{FF2B5EF4-FFF2-40B4-BE49-F238E27FC236}">
                    <a16:creationId xmlns:a16="http://schemas.microsoft.com/office/drawing/2014/main" id="{6656B98D-B0F9-88F0-2105-2D8EDBCAFB2C}"/>
                  </a:ext>
                </a:extLst>
              </p:cNvPr>
              <p:cNvSpPr txBox="1">
                <a:spLocks noRot="1" noChangeAspect="1" noMove="1" noResize="1" noEditPoints="1" noAdjustHandles="1" noChangeArrowheads="1" noChangeShapeType="1" noTextEdit="1"/>
              </p:cNvSpPr>
              <p:nvPr/>
            </p:nvSpPr>
            <p:spPr>
              <a:xfrm>
                <a:off x="820102" y="1579034"/>
                <a:ext cx="10645140" cy="113082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09017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7086-4E30-44AD-A059-CB7037256EC6}"/>
              </a:ext>
            </a:extLst>
          </p:cNvPr>
          <p:cNvSpPr>
            <a:spLocks noGrp="1"/>
          </p:cNvSpPr>
          <p:nvPr>
            <p:ph type="title"/>
          </p:nvPr>
        </p:nvSpPr>
        <p:spPr/>
        <p:txBody>
          <a:bodyPr/>
          <a:lstStyle/>
          <a:p>
            <a:r>
              <a:rPr lang="en-US" dirty="0"/>
              <a:t>4. Purpose Technique : Time Driven Cost Estimation (TDCE) </a:t>
            </a:r>
            <a:endParaRPr lang="th-TH" dirty="0"/>
          </a:p>
        </p:txBody>
      </p:sp>
      <p:sp>
        <p:nvSpPr>
          <p:cNvPr id="3" name="Content Placeholder 2">
            <a:extLst>
              <a:ext uri="{FF2B5EF4-FFF2-40B4-BE49-F238E27FC236}">
                <a16:creationId xmlns:a16="http://schemas.microsoft.com/office/drawing/2014/main" id="{D4807D55-8BB3-BD67-0049-3D2CAE653200}"/>
              </a:ext>
            </a:extLst>
          </p:cNvPr>
          <p:cNvSpPr>
            <a:spLocks noGrp="1"/>
          </p:cNvSpPr>
          <p:nvPr>
            <p:ph idx="1"/>
          </p:nvPr>
        </p:nvSpPr>
        <p:spPr/>
        <p:txBody>
          <a:bodyPr/>
          <a:lstStyle/>
          <a:p>
            <a:pPr>
              <a:lnSpc>
                <a:spcPct val="100000"/>
              </a:lnSpc>
            </a:pPr>
            <a:r>
              <a:rPr lang="en-US" dirty="0"/>
              <a:t>Mathematical model</a:t>
            </a:r>
          </a:p>
          <a:p>
            <a:pPr>
              <a:lnSpc>
                <a:spcPct val="100000"/>
              </a:lnSpc>
            </a:pPr>
            <a:r>
              <a:rPr lang="en-US" dirty="0"/>
              <a:t>Model Architecture Design</a:t>
            </a:r>
          </a:p>
          <a:p>
            <a:pPr>
              <a:lnSpc>
                <a:spcPct val="100000"/>
              </a:lnSpc>
            </a:pPr>
            <a:r>
              <a:rPr lang="en-US" dirty="0"/>
              <a:t>Learning Algorithm</a:t>
            </a:r>
          </a:p>
          <a:p>
            <a:pPr>
              <a:lnSpc>
                <a:spcPct val="100000"/>
              </a:lnSpc>
            </a:pPr>
            <a:r>
              <a:rPr lang="en-US" dirty="0"/>
              <a:t>Weight Adjustment Algorithm</a:t>
            </a:r>
            <a:endParaRPr lang="th-TH" dirty="0"/>
          </a:p>
        </p:txBody>
      </p:sp>
      <p:sp>
        <p:nvSpPr>
          <p:cNvPr id="4" name="Slide Number Placeholder 3">
            <a:extLst>
              <a:ext uri="{FF2B5EF4-FFF2-40B4-BE49-F238E27FC236}">
                <a16:creationId xmlns:a16="http://schemas.microsoft.com/office/drawing/2014/main" id="{82B3FB0B-B76F-2C72-CC1A-C95D20D4E979}"/>
              </a:ext>
            </a:extLst>
          </p:cNvPr>
          <p:cNvSpPr>
            <a:spLocks noGrp="1"/>
          </p:cNvSpPr>
          <p:nvPr>
            <p:ph type="sldNum" sz="quarter" idx="12"/>
          </p:nvPr>
        </p:nvSpPr>
        <p:spPr/>
        <p:txBody>
          <a:bodyPr/>
          <a:lstStyle/>
          <a:p>
            <a:fld id="{19F4AC4A-7F96-4DE7-ACD4-4560B36C61BE}" type="slidenum">
              <a:rPr lang="th-TH" smtClean="0"/>
              <a:pPr/>
              <a:t>6</a:t>
            </a:fld>
            <a:endParaRPr lang="th-TH"/>
          </a:p>
        </p:txBody>
      </p:sp>
    </p:spTree>
    <p:extLst>
      <p:ext uri="{BB962C8B-B14F-4D97-AF65-F5344CB8AC3E}">
        <p14:creationId xmlns:p14="http://schemas.microsoft.com/office/powerpoint/2010/main" val="2450284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C102962-1278-7FF0-3ED0-0777CA633D44}"/>
              </a:ext>
            </a:extLst>
          </p:cNvPr>
          <p:cNvSpPr/>
          <p:nvPr/>
        </p:nvSpPr>
        <p:spPr>
          <a:xfrm>
            <a:off x="4614759" y="2834423"/>
            <a:ext cx="4505865" cy="1203384"/>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Rectangle: Rounded Corners 6">
            <a:extLst>
              <a:ext uri="{FF2B5EF4-FFF2-40B4-BE49-F238E27FC236}">
                <a16:creationId xmlns:a16="http://schemas.microsoft.com/office/drawing/2014/main" id="{0400D76C-BB25-39E0-FEDE-D9072A9FC590}"/>
              </a:ext>
            </a:extLst>
          </p:cNvPr>
          <p:cNvSpPr/>
          <p:nvPr/>
        </p:nvSpPr>
        <p:spPr>
          <a:xfrm>
            <a:off x="1819419" y="3149287"/>
            <a:ext cx="2415396" cy="62972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Title 1">
            <a:extLst>
              <a:ext uri="{FF2B5EF4-FFF2-40B4-BE49-F238E27FC236}">
                <a16:creationId xmlns:a16="http://schemas.microsoft.com/office/drawing/2014/main" id="{67AE2BCD-41FD-B9B4-5975-51520695EAC3}"/>
              </a:ext>
            </a:extLst>
          </p:cNvPr>
          <p:cNvSpPr>
            <a:spLocks noGrp="1"/>
          </p:cNvSpPr>
          <p:nvPr>
            <p:ph type="title"/>
          </p:nvPr>
        </p:nvSpPr>
        <p:spPr/>
        <p:txBody>
          <a:bodyPr/>
          <a:lstStyle/>
          <a:p>
            <a:r>
              <a:rPr lang="en-US" dirty="0"/>
              <a:t>4.1  Mathematic Equation Modeling</a:t>
            </a:r>
            <a:endParaRPr lang="th-TH" dirty="0"/>
          </a:p>
        </p:txBody>
      </p:sp>
      <p:sp>
        <p:nvSpPr>
          <p:cNvPr id="3" name="Content Placeholder 2">
            <a:extLst>
              <a:ext uri="{FF2B5EF4-FFF2-40B4-BE49-F238E27FC236}">
                <a16:creationId xmlns:a16="http://schemas.microsoft.com/office/drawing/2014/main" id="{6110C227-F9DE-5AD9-469E-2BD1395432FA}"/>
              </a:ext>
            </a:extLst>
          </p:cNvPr>
          <p:cNvSpPr>
            <a:spLocks noGrp="1"/>
          </p:cNvSpPr>
          <p:nvPr>
            <p:ph idx="1"/>
          </p:nvPr>
        </p:nvSpPr>
        <p:spPr>
          <a:xfrm>
            <a:off x="958762" y="1393075"/>
            <a:ext cx="10515600" cy="1327157"/>
          </a:xfrm>
        </p:spPr>
        <p:txBody>
          <a:bodyPr>
            <a:normAutofit lnSpcReduction="10000"/>
          </a:bodyPr>
          <a:lstStyle/>
          <a:p>
            <a:r>
              <a:rPr lang="en-US" dirty="0"/>
              <a:t>TDABC in style of ANN</a:t>
            </a:r>
          </a:p>
          <a:p>
            <a:r>
              <a:rPr lang="en-US" dirty="0"/>
              <a:t>Combine labor cost with overhead cost</a:t>
            </a:r>
          </a:p>
          <a:p>
            <a:r>
              <a:rPr lang="en-US" dirty="0"/>
              <a:t>Remove complexity by merging all activities and events as one activity</a:t>
            </a:r>
          </a:p>
          <a:p>
            <a:endParaRPr lang="en-US" dirty="0"/>
          </a:p>
          <a:p>
            <a:endParaRPr lang="en-US" dirty="0"/>
          </a:p>
          <a:p>
            <a:endParaRPr lang="th-TH" dirty="0"/>
          </a:p>
        </p:txBody>
      </p:sp>
      <p:sp>
        <p:nvSpPr>
          <p:cNvPr id="4" name="Slide Number Placeholder 3">
            <a:extLst>
              <a:ext uri="{FF2B5EF4-FFF2-40B4-BE49-F238E27FC236}">
                <a16:creationId xmlns:a16="http://schemas.microsoft.com/office/drawing/2014/main" id="{416EF6E1-6EC5-1A58-F931-4A780DE73DE5}"/>
              </a:ext>
            </a:extLst>
          </p:cNvPr>
          <p:cNvSpPr>
            <a:spLocks noGrp="1"/>
          </p:cNvSpPr>
          <p:nvPr>
            <p:ph type="sldNum" sz="quarter" idx="12"/>
          </p:nvPr>
        </p:nvSpPr>
        <p:spPr/>
        <p:txBody>
          <a:bodyPr/>
          <a:lstStyle/>
          <a:p>
            <a:fld id="{19F4AC4A-7F96-4DE7-ACD4-4560B36C61BE}" type="slidenum">
              <a:rPr lang="th-TH" smtClean="0"/>
              <a:pPr/>
              <a:t>7</a:t>
            </a:fld>
            <a:endParaRPr lang="th-TH"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5972159-BE06-7334-FDBC-9B421AE4858F}"/>
                  </a:ext>
                </a:extLst>
              </p:cNvPr>
              <p:cNvSpPr txBox="1"/>
              <p:nvPr/>
            </p:nvSpPr>
            <p:spPr>
              <a:xfrm>
                <a:off x="335483" y="2919896"/>
                <a:ext cx="8867955" cy="13271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𝑇𝑜𝑡𝑎𝑙</m:t>
                      </m:r>
                      <m:r>
                        <a:rPr lang="en-US" sz="2000" b="0" i="1" smtClean="0">
                          <a:latin typeface="Cambria Math" panose="02040503050406030204" pitchFamily="18" charset="0"/>
                        </a:rPr>
                        <m:t> </m:t>
                      </m:r>
                      <m:r>
                        <a:rPr lang="en-US" sz="2000" b="0" i="1" smtClean="0">
                          <a:latin typeface="Cambria Math" panose="02040503050406030204" pitchFamily="18" charset="0"/>
                        </a:rPr>
                        <m:t>𝐶𝑜𝑠𝑡</m:t>
                      </m:r>
                      <m:r>
                        <a:rPr lang="en-US" sz="2000" b="0" i="1" smtClean="0">
                          <a:latin typeface="Cambria Math" panose="02040503050406030204" pitchFamily="18" charset="0"/>
                        </a:rPr>
                        <m:t>=</m:t>
                      </m:r>
                      <m:r>
                        <a:rPr lang="en-US" sz="2000" b="0" i="1" smtClean="0">
                          <a:latin typeface="Cambria Math" panose="02040503050406030204" pitchFamily="18" charset="0"/>
                        </a:rPr>
                        <m:t>𝐷𝑖𝑟𝑒𝑐𝑡𝑀𝑎𝑡𝑒𝑟𝑖𝑎𝑙𝐶𝑜𝑠𝑡</m:t>
                      </m:r>
                      <m:r>
                        <a:rPr lang="en-US" sz="2000" b="0" i="1" smtClean="0">
                          <a:latin typeface="Cambria Math" panose="02040503050406030204" pitchFamily="18" charset="0"/>
                        </a:rPr>
                        <m:t>+   </m:t>
                      </m:r>
                      <m:r>
                        <a:rPr lang="en-US" sz="2000" b="0" i="1" smtClean="0">
                          <a:latin typeface="Cambria Math" panose="02040503050406030204" pitchFamily="18" charset="0"/>
                        </a:rPr>
                        <m:t>𝐷𝑖𝑟𝑒𝑐𝑡𝐿𝑎𝑏𝑜𝑟𝐶𝑜𝑠𝑡</m:t>
                      </m:r>
                      <m:r>
                        <a:rPr lang="en-US" sz="2000" b="0" i="1" smtClean="0">
                          <a:latin typeface="Cambria Math" panose="02040503050406030204" pitchFamily="18" charset="0"/>
                        </a:rPr>
                        <m:t>+ </m:t>
                      </m:r>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𝑛</m:t>
                          </m:r>
                          <m:r>
                            <a:rPr lang="en-US" sz="2000" b="0" i="1" smtClean="0">
                              <a:latin typeface="Cambria Math" panose="02040503050406030204" pitchFamily="18" charset="0"/>
                            </a:rPr>
                            <m:t>=</m:t>
                          </m:r>
                          <m:r>
                            <m:rPr>
                              <m:brk m:alnAt="23"/>
                            </m:rPr>
                            <a:rPr lang="en-US" sz="2000" b="0" i="1" smtClean="0">
                              <a:latin typeface="Cambria Math" panose="02040503050406030204" pitchFamily="18" charset="0"/>
                            </a:rPr>
                            <m:t>1</m:t>
                          </m:r>
                        </m:sub>
                        <m:sup>
                          <m:r>
                            <a:rPr lang="en-US" sz="2000" b="0" i="1" smtClean="0">
                              <a:latin typeface="Cambria Math" panose="02040503050406030204" pitchFamily="18" charset="0"/>
                            </a:rPr>
                            <m:t>𝑁</m:t>
                          </m:r>
                        </m:sup>
                        <m:e>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m:t>
                              </m:r>
                              <m:r>
                                <m:rPr>
                                  <m:brk m:alnAt="23"/>
                                </m:rPr>
                                <a:rPr lang="en-US" sz="2000" b="0" i="1" smtClean="0">
                                  <a:latin typeface="Cambria Math" panose="02040503050406030204" pitchFamily="18" charset="0"/>
                                </a:rPr>
                                <m:t>1</m:t>
                              </m:r>
                            </m:sub>
                            <m:sup>
                              <m:r>
                                <a:rPr lang="en-US" sz="2000" b="0" i="1" smtClean="0">
                                  <a:latin typeface="Cambria Math" panose="02040503050406030204" pitchFamily="18" charset="0"/>
                                </a:rPr>
                                <m:t>𝐼</m:t>
                              </m:r>
                            </m:sup>
                            <m:e>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𝑘</m:t>
                                  </m:r>
                                  <m:r>
                                    <a:rPr lang="en-US" sz="2000" b="0" i="1" smtClean="0">
                                      <a:latin typeface="Cambria Math" panose="02040503050406030204" pitchFamily="18" charset="0"/>
                                    </a:rPr>
                                    <m:t>=</m:t>
                                  </m:r>
                                  <m:r>
                                    <m:rPr>
                                      <m:brk m:alnAt="23"/>
                                    </m:rPr>
                                    <a:rPr lang="en-US" sz="2000" b="0" i="1" smtClean="0">
                                      <a:latin typeface="Cambria Math" panose="02040503050406030204" pitchFamily="18" charset="0"/>
                                    </a:rPr>
                                    <m:t>1</m:t>
                                  </m:r>
                                </m:sub>
                                <m:sup>
                                  <m:r>
                                    <a:rPr lang="en-US" sz="2000" b="0" i="1" smtClean="0">
                                      <a:latin typeface="Cambria Math" panose="02040503050406030204" pitchFamily="18" charset="0"/>
                                    </a:rPr>
                                    <m:t>𝑀</m:t>
                                  </m:r>
                                </m:sup>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𝑘</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𝐶</m:t>
                                      </m:r>
                                    </m:e>
                                    <m:sub>
                                      <m:r>
                                        <a:rPr lang="en-US" sz="2000" b="0" i="1" smtClean="0">
                                          <a:latin typeface="Cambria Math" panose="02040503050406030204" pitchFamily="18" charset="0"/>
                                        </a:rPr>
                                        <m:t>𝑛</m:t>
                                      </m:r>
                                    </m:sub>
                                  </m:sSub>
                                </m:e>
                              </m:nary>
                            </m:e>
                          </m:nary>
                        </m:e>
                      </m:nary>
                    </m:oMath>
                  </m:oMathPara>
                </a14:m>
                <a:endParaRPr lang="th-TH" sz="2000" dirty="0"/>
              </a:p>
              <a:p>
                <a:endParaRPr lang="th-TH" sz="2400" dirty="0"/>
              </a:p>
            </p:txBody>
          </p:sp>
        </mc:Choice>
        <mc:Fallback xmlns="">
          <p:sp>
            <p:nvSpPr>
              <p:cNvPr id="5" name="TextBox 4">
                <a:extLst>
                  <a:ext uri="{FF2B5EF4-FFF2-40B4-BE49-F238E27FC236}">
                    <a16:creationId xmlns:a16="http://schemas.microsoft.com/office/drawing/2014/main" id="{E5972159-BE06-7334-FDBC-9B421AE4858F}"/>
                  </a:ext>
                </a:extLst>
              </p:cNvPr>
              <p:cNvSpPr txBox="1">
                <a:spLocks noRot="1" noChangeAspect="1" noMove="1" noResize="1" noEditPoints="1" noAdjustHandles="1" noChangeArrowheads="1" noChangeShapeType="1" noTextEdit="1"/>
              </p:cNvSpPr>
              <p:nvPr/>
            </p:nvSpPr>
            <p:spPr>
              <a:xfrm>
                <a:off x="335483" y="2919896"/>
                <a:ext cx="8867955" cy="1327158"/>
              </a:xfrm>
              <a:prstGeom prst="rect">
                <a:avLst/>
              </a:prstGeom>
              <a:blipFill>
                <a:blip r:embed="rId3"/>
                <a:stretch>
                  <a:fillRect l="-1031" r="-825" b="-9174"/>
                </a:stretch>
              </a:blipFill>
            </p:spPr>
            <p:txBody>
              <a:bodyPr/>
              <a:lstStyle/>
              <a:p>
                <a:r>
                  <a:rPr lang="th-TH">
                    <a:noFill/>
                  </a:rPr>
                  <a:t> </a:t>
                </a:r>
              </a:p>
            </p:txBody>
          </p:sp>
        </mc:Fallback>
      </mc:AlternateContent>
      <p:sp>
        <p:nvSpPr>
          <p:cNvPr id="12" name="Right Brace 11">
            <a:extLst>
              <a:ext uri="{FF2B5EF4-FFF2-40B4-BE49-F238E27FC236}">
                <a16:creationId xmlns:a16="http://schemas.microsoft.com/office/drawing/2014/main" id="{75EBD251-1B83-F33B-E0C3-F578A08572F6}"/>
              </a:ext>
            </a:extLst>
          </p:cNvPr>
          <p:cNvSpPr/>
          <p:nvPr/>
        </p:nvSpPr>
        <p:spPr>
          <a:xfrm rot="5400000">
            <a:off x="2868103" y="2822771"/>
            <a:ext cx="272989" cy="2314079"/>
          </a:xfrm>
          <a:prstGeom prst="rightBrace">
            <a:avLst>
              <a:gd name="adj1" fmla="val 5717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3" name="Right Brace 12">
            <a:extLst>
              <a:ext uri="{FF2B5EF4-FFF2-40B4-BE49-F238E27FC236}">
                <a16:creationId xmlns:a16="http://schemas.microsoft.com/office/drawing/2014/main" id="{4A57A9F4-F28C-F1CB-B660-A2AACB7E22D3}"/>
              </a:ext>
            </a:extLst>
          </p:cNvPr>
          <p:cNvSpPr/>
          <p:nvPr/>
        </p:nvSpPr>
        <p:spPr>
          <a:xfrm rot="5400000">
            <a:off x="6694554" y="2112862"/>
            <a:ext cx="345030" cy="4358873"/>
          </a:xfrm>
          <a:prstGeom prst="rightBrace">
            <a:avLst>
              <a:gd name="adj1" fmla="val 57170"/>
              <a:gd name="adj2" fmla="val 50000"/>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pic>
        <p:nvPicPr>
          <p:cNvPr id="16" name="Picture 15">
            <a:extLst>
              <a:ext uri="{FF2B5EF4-FFF2-40B4-BE49-F238E27FC236}">
                <a16:creationId xmlns:a16="http://schemas.microsoft.com/office/drawing/2014/main" id="{CFC3622B-E317-B352-7103-65554DB0DB72}"/>
              </a:ext>
            </a:extLst>
          </p:cNvPr>
          <p:cNvPicPr>
            <a:picLocks noChangeAspect="1"/>
          </p:cNvPicPr>
          <p:nvPr/>
        </p:nvPicPr>
        <p:blipFill>
          <a:blip r:embed="rId4"/>
          <a:stretch>
            <a:fillRect/>
          </a:stretch>
        </p:blipFill>
        <p:spPr>
          <a:xfrm>
            <a:off x="1602529" y="4194676"/>
            <a:ext cx="2819191" cy="1023030"/>
          </a:xfrm>
          <a:prstGeom prst="rect">
            <a:avLst/>
          </a:prstGeom>
        </p:spPr>
      </p:pic>
      <p:sp>
        <p:nvSpPr>
          <p:cNvPr id="17" name="TextBox 16">
            <a:extLst>
              <a:ext uri="{FF2B5EF4-FFF2-40B4-BE49-F238E27FC236}">
                <a16:creationId xmlns:a16="http://schemas.microsoft.com/office/drawing/2014/main" id="{6B3D3878-B3FC-5C16-9A49-0677A944C427}"/>
              </a:ext>
            </a:extLst>
          </p:cNvPr>
          <p:cNvSpPr txBox="1"/>
          <p:nvPr/>
        </p:nvSpPr>
        <p:spPr>
          <a:xfrm>
            <a:off x="1408709" y="5295081"/>
            <a:ext cx="3191776" cy="369332"/>
          </a:xfrm>
          <a:prstGeom prst="rect">
            <a:avLst/>
          </a:prstGeom>
          <a:noFill/>
        </p:spPr>
        <p:txBody>
          <a:bodyPr wrap="square" rtlCol="0">
            <a:spAutoFit/>
          </a:bodyPr>
          <a:lstStyle/>
          <a:p>
            <a:pPr algn="ctr"/>
            <a:r>
              <a:rPr lang="en-US" sz="1800" dirty="0"/>
              <a:t>cost = unit cost x</a:t>
            </a:r>
            <a:r>
              <a:rPr lang="th-TH" sz="1800" dirty="0"/>
              <a:t> </a:t>
            </a:r>
            <a:r>
              <a:rPr lang="en-US" sz="1800" dirty="0"/>
              <a:t>quantity</a:t>
            </a:r>
            <a:endParaRPr lang="th-TH" sz="1800" dirty="0"/>
          </a:p>
        </p:txBody>
      </p:sp>
      <p:sp>
        <p:nvSpPr>
          <p:cNvPr id="20" name="Rectangle: Rounded Corners 19">
            <a:extLst>
              <a:ext uri="{FF2B5EF4-FFF2-40B4-BE49-F238E27FC236}">
                <a16:creationId xmlns:a16="http://schemas.microsoft.com/office/drawing/2014/main" id="{79BC2322-CD98-8909-949A-E1CA250B9178}"/>
              </a:ext>
            </a:extLst>
          </p:cNvPr>
          <p:cNvSpPr/>
          <p:nvPr/>
        </p:nvSpPr>
        <p:spPr>
          <a:xfrm>
            <a:off x="1753768" y="4278125"/>
            <a:ext cx="2501660" cy="913007"/>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th-TH"/>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6923E0-5DF9-BDED-BB45-46329AEE0DC5}"/>
                  </a:ext>
                </a:extLst>
              </p:cNvPr>
              <p:cNvSpPr txBox="1"/>
              <p:nvPr/>
            </p:nvSpPr>
            <p:spPr>
              <a:xfrm>
                <a:off x="4631067" y="4437646"/>
                <a:ext cx="2379558" cy="9578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𝑛</m:t>
                          </m:r>
                          <m:r>
                            <a:rPr lang="en-US" sz="2000" b="0" i="1" smtClean="0">
                              <a:latin typeface="Cambria Math" panose="02040503050406030204" pitchFamily="18" charset="0"/>
                            </a:rPr>
                            <m:t>=</m:t>
                          </m:r>
                          <m:r>
                            <m:rPr>
                              <m:brk m:alnAt="23"/>
                            </m:rPr>
                            <a:rPr lang="en-US" sz="2000" b="0" i="1" smtClean="0">
                              <a:latin typeface="Cambria Math" panose="02040503050406030204" pitchFamily="18" charset="0"/>
                            </a:rPr>
                            <m:t>1</m:t>
                          </m:r>
                        </m:sub>
                        <m:sup>
                          <m:r>
                            <a:rPr lang="en-US" sz="2000" b="0" i="1" smtClean="0">
                              <a:latin typeface="Cambria Math" panose="02040503050406030204" pitchFamily="18" charset="0"/>
                            </a:rPr>
                            <m:t>𝑁</m:t>
                          </m:r>
                        </m:sup>
                        <m:e>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m:t>
                              </m:r>
                              <m:r>
                                <m:rPr>
                                  <m:brk m:alnAt="23"/>
                                </m:rPr>
                                <a:rPr lang="en-US" sz="2000" b="0" i="1" smtClean="0">
                                  <a:latin typeface="Cambria Math" panose="02040503050406030204" pitchFamily="18" charset="0"/>
                                </a:rPr>
                                <m:t>1</m:t>
                              </m:r>
                            </m:sub>
                            <m:sup>
                              <m:r>
                                <a:rPr lang="en-US" sz="2000" b="0" i="1" smtClean="0">
                                  <a:latin typeface="Cambria Math" panose="02040503050406030204" pitchFamily="18" charset="0"/>
                                </a:rPr>
                                <m:t>𝐼</m:t>
                              </m:r>
                            </m:sup>
                            <m:e>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𝑘</m:t>
                                  </m:r>
                                  <m:r>
                                    <a:rPr lang="en-US" sz="2000" b="0" i="1" smtClean="0">
                                      <a:latin typeface="Cambria Math" panose="02040503050406030204" pitchFamily="18" charset="0"/>
                                    </a:rPr>
                                    <m:t>=</m:t>
                                  </m:r>
                                  <m:r>
                                    <m:rPr>
                                      <m:brk m:alnAt="23"/>
                                    </m:rPr>
                                    <a:rPr lang="en-US" sz="2000" b="0" i="1" smtClean="0">
                                      <a:latin typeface="Cambria Math" panose="02040503050406030204" pitchFamily="18" charset="0"/>
                                    </a:rPr>
                                    <m:t>1</m:t>
                                  </m:r>
                                </m:sub>
                                <m:sup>
                                  <m:r>
                                    <a:rPr lang="en-US" sz="2000" b="0" i="1" smtClean="0">
                                      <a:latin typeface="Cambria Math" panose="02040503050406030204" pitchFamily="18" charset="0"/>
                                    </a:rPr>
                                    <m:t>𝑀</m:t>
                                  </m:r>
                                </m:sup>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𝑘</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𝐶</m:t>
                                      </m:r>
                                    </m:e>
                                    <m:sub>
                                      <m:r>
                                        <a:rPr lang="en-US" sz="2000" b="0" i="1" smtClean="0">
                                          <a:latin typeface="Cambria Math" panose="02040503050406030204" pitchFamily="18" charset="0"/>
                                        </a:rPr>
                                        <m:t>𝑛</m:t>
                                      </m:r>
                                    </m:sub>
                                  </m:sSub>
                                </m:e>
                              </m:nary>
                            </m:e>
                          </m:nary>
                        </m:e>
                      </m:nary>
                    </m:oMath>
                  </m:oMathPara>
                </a14:m>
                <a:endParaRPr lang="th-TH" sz="2000" dirty="0"/>
              </a:p>
            </p:txBody>
          </p:sp>
        </mc:Choice>
        <mc:Fallback xmlns="">
          <p:sp>
            <p:nvSpPr>
              <p:cNvPr id="11" name="TextBox 10">
                <a:extLst>
                  <a:ext uri="{FF2B5EF4-FFF2-40B4-BE49-F238E27FC236}">
                    <a16:creationId xmlns:a16="http://schemas.microsoft.com/office/drawing/2014/main" id="{5F6923E0-5DF9-BDED-BB45-46329AEE0DC5}"/>
                  </a:ext>
                </a:extLst>
              </p:cNvPr>
              <p:cNvSpPr txBox="1">
                <a:spLocks noRot="1" noChangeAspect="1" noMove="1" noResize="1" noEditPoints="1" noAdjustHandles="1" noChangeArrowheads="1" noChangeShapeType="1" noTextEdit="1"/>
              </p:cNvSpPr>
              <p:nvPr/>
            </p:nvSpPr>
            <p:spPr>
              <a:xfrm>
                <a:off x="4631067" y="4437646"/>
                <a:ext cx="2379558" cy="957826"/>
              </a:xfrm>
              <a:prstGeom prst="rect">
                <a:avLst/>
              </a:prstGeom>
              <a:blipFill>
                <a:blip r:embed="rId5"/>
                <a:stretch>
                  <a:fillRect r="-3333"/>
                </a:stretch>
              </a:blipFill>
            </p:spPr>
            <p:txBody>
              <a:bodyPr/>
              <a:lstStyle/>
              <a:p>
                <a:r>
                  <a:rPr lang="th-TH">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A1AAE8B-7453-16DC-35D0-2ED69C41EF34}"/>
                  </a:ext>
                </a:extLst>
              </p:cNvPr>
              <p:cNvSpPr txBox="1"/>
              <p:nvPr/>
            </p:nvSpPr>
            <p:spPr>
              <a:xfrm>
                <a:off x="10064518" y="4420721"/>
                <a:ext cx="2042921" cy="9577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𝑛</m:t>
                          </m:r>
                          <m:r>
                            <a:rPr lang="en-US" sz="2000" b="0" i="1" smtClean="0">
                              <a:latin typeface="Cambria Math" panose="02040503050406030204" pitchFamily="18" charset="0"/>
                            </a:rPr>
                            <m:t>=</m:t>
                          </m:r>
                          <m:r>
                            <m:rPr>
                              <m:brk m:alnAt="23"/>
                            </m:rPr>
                            <a:rPr lang="en-US" sz="2000" b="0" i="1" smtClean="0">
                              <a:latin typeface="Cambria Math" panose="02040503050406030204" pitchFamily="18" charset="0"/>
                            </a:rPr>
                            <m:t>1</m:t>
                          </m:r>
                        </m:sub>
                        <m:sup>
                          <m:r>
                            <a:rPr lang="en-US" sz="2000" b="0" i="1" smtClean="0">
                              <a:latin typeface="Cambria Math" panose="02040503050406030204" pitchFamily="18" charset="0"/>
                            </a:rPr>
                            <m:t>𝑁</m:t>
                          </m:r>
                        </m:sup>
                        <m:e>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b="0" i="1" smtClean="0">
                                  <a:latin typeface="Cambria Math" panose="02040503050406030204" pitchFamily="18" charset="0"/>
                                </a:rPr>
                                <m:t>𝑛</m:t>
                              </m:r>
                            </m:sub>
                          </m:s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𝐶</m:t>
                              </m:r>
                            </m:e>
                            <m:sub>
                              <m:r>
                                <a:rPr lang="en-US" sz="2000" i="1">
                                  <a:latin typeface="Cambria Math" panose="02040503050406030204" pitchFamily="18" charset="0"/>
                                </a:rPr>
                                <m:t>𝑛</m:t>
                              </m:r>
                            </m:sub>
                          </m:sSub>
                        </m:e>
                      </m:nary>
                    </m:oMath>
                  </m:oMathPara>
                </a14:m>
                <a:endParaRPr lang="th-TH" sz="1800" dirty="0"/>
              </a:p>
            </p:txBody>
          </p:sp>
        </mc:Choice>
        <mc:Fallback xmlns="">
          <p:sp>
            <p:nvSpPr>
              <p:cNvPr id="15" name="TextBox 14">
                <a:extLst>
                  <a:ext uri="{FF2B5EF4-FFF2-40B4-BE49-F238E27FC236}">
                    <a16:creationId xmlns:a16="http://schemas.microsoft.com/office/drawing/2014/main" id="{FA1AAE8B-7453-16DC-35D0-2ED69C41EF34}"/>
                  </a:ext>
                </a:extLst>
              </p:cNvPr>
              <p:cNvSpPr txBox="1">
                <a:spLocks noRot="1" noChangeAspect="1" noMove="1" noResize="1" noEditPoints="1" noAdjustHandles="1" noChangeArrowheads="1" noChangeShapeType="1" noTextEdit="1"/>
              </p:cNvSpPr>
              <p:nvPr/>
            </p:nvSpPr>
            <p:spPr>
              <a:xfrm>
                <a:off x="10064518" y="4420721"/>
                <a:ext cx="2042921" cy="957763"/>
              </a:xfrm>
              <a:prstGeom prst="rect">
                <a:avLst/>
              </a:prstGeom>
              <a:blipFill>
                <a:blip r:embed="rId6"/>
                <a:stretch>
                  <a:fillRect/>
                </a:stretch>
              </a:blipFill>
            </p:spPr>
            <p:txBody>
              <a:bodyPr/>
              <a:lstStyle/>
              <a:p>
                <a:r>
                  <a:rPr lang="th-TH">
                    <a:noFill/>
                  </a:rPr>
                  <a:t> </a:t>
                </a:r>
              </a:p>
            </p:txBody>
          </p:sp>
        </mc:Fallback>
      </mc:AlternateContent>
      <p:sp>
        <p:nvSpPr>
          <p:cNvPr id="18" name="Arrow: Right 17">
            <a:extLst>
              <a:ext uri="{FF2B5EF4-FFF2-40B4-BE49-F238E27FC236}">
                <a16:creationId xmlns:a16="http://schemas.microsoft.com/office/drawing/2014/main" id="{5D26176E-4288-FC8A-D06F-C157C1B1F14D}"/>
              </a:ext>
            </a:extLst>
          </p:cNvPr>
          <p:cNvSpPr/>
          <p:nvPr/>
        </p:nvSpPr>
        <p:spPr>
          <a:xfrm>
            <a:off x="7010625" y="4656932"/>
            <a:ext cx="656676" cy="5192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 name="Rectangle: Rounded Corners 20">
            <a:extLst>
              <a:ext uri="{FF2B5EF4-FFF2-40B4-BE49-F238E27FC236}">
                <a16:creationId xmlns:a16="http://schemas.microsoft.com/office/drawing/2014/main" id="{37B6696F-1B5C-EB43-8334-783D39811AA2}"/>
              </a:ext>
            </a:extLst>
          </p:cNvPr>
          <p:cNvSpPr/>
          <p:nvPr/>
        </p:nvSpPr>
        <p:spPr>
          <a:xfrm>
            <a:off x="10209217" y="4392915"/>
            <a:ext cx="1836463" cy="104186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th-TH"/>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A782F89-4122-7C2C-99FC-83460FE9ADE7}"/>
                  </a:ext>
                </a:extLst>
              </p:cNvPr>
              <p:cNvSpPr txBox="1"/>
              <p:nvPr/>
            </p:nvSpPr>
            <p:spPr>
              <a:xfrm>
                <a:off x="7442830" y="4420721"/>
                <a:ext cx="2379558" cy="9578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𝑛</m:t>
                          </m:r>
                          <m:r>
                            <a:rPr lang="en-US" sz="2000" b="0" i="1" smtClean="0">
                              <a:latin typeface="Cambria Math" panose="02040503050406030204" pitchFamily="18" charset="0"/>
                            </a:rPr>
                            <m:t>=</m:t>
                          </m:r>
                          <m:r>
                            <m:rPr>
                              <m:brk m:alnAt="23"/>
                            </m:rPr>
                            <a:rPr lang="en-US" sz="2000" b="0" i="1" smtClean="0">
                              <a:latin typeface="Cambria Math" panose="02040503050406030204" pitchFamily="18" charset="0"/>
                            </a:rPr>
                            <m:t>1</m:t>
                          </m:r>
                        </m:sub>
                        <m:sup>
                          <m:r>
                            <a:rPr lang="en-US" sz="2000" b="0" i="1" smtClean="0">
                              <a:latin typeface="Cambria Math" panose="02040503050406030204" pitchFamily="18" charset="0"/>
                            </a:rPr>
                            <m:t>𝑁</m:t>
                          </m:r>
                        </m:sup>
                        <m:e>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m:t>
                              </m:r>
                              <m:r>
                                <m:rPr>
                                  <m:brk m:alnAt="23"/>
                                </m:rPr>
                                <a:rPr lang="en-US" sz="2000" b="0" i="1" smtClean="0">
                                  <a:latin typeface="Cambria Math" panose="02040503050406030204" pitchFamily="18" charset="0"/>
                                </a:rPr>
                                <m:t>1</m:t>
                              </m:r>
                            </m:sub>
                            <m:sup>
                              <m:r>
                                <a:rPr lang="en-US" sz="2000" b="0" i="1" smtClean="0">
                                  <a:latin typeface="Cambria Math" panose="02040503050406030204" pitchFamily="18" charset="0"/>
                                </a:rPr>
                                <m:t>𝐼</m:t>
                              </m:r>
                            </m:sup>
                            <m:e>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𝑘</m:t>
                                  </m:r>
                                </m:sub>
                              </m:s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𝐶</m:t>
                                  </m:r>
                                </m:e>
                                <m:sub>
                                  <m:r>
                                    <a:rPr lang="en-US" sz="2000" i="1">
                                      <a:latin typeface="Cambria Math" panose="02040503050406030204" pitchFamily="18" charset="0"/>
                                    </a:rPr>
                                    <m:t>𝑛</m:t>
                                  </m:r>
                                </m:sub>
                              </m:sSub>
                            </m:e>
                          </m:nary>
                        </m:e>
                      </m:nary>
                    </m:oMath>
                  </m:oMathPara>
                </a14:m>
                <a:endParaRPr lang="th-TH" sz="2000" dirty="0"/>
              </a:p>
            </p:txBody>
          </p:sp>
        </mc:Choice>
        <mc:Fallback xmlns="">
          <p:sp>
            <p:nvSpPr>
              <p:cNvPr id="19" name="TextBox 18">
                <a:extLst>
                  <a:ext uri="{FF2B5EF4-FFF2-40B4-BE49-F238E27FC236}">
                    <a16:creationId xmlns:a16="http://schemas.microsoft.com/office/drawing/2014/main" id="{0A782F89-4122-7C2C-99FC-83460FE9ADE7}"/>
                  </a:ext>
                </a:extLst>
              </p:cNvPr>
              <p:cNvSpPr txBox="1">
                <a:spLocks noRot="1" noChangeAspect="1" noMove="1" noResize="1" noEditPoints="1" noAdjustHandles="1" noChangeArrowheads="1" noChangeShapeType="1" noTextEdit="1"/>
              </p:cNvSpPr>
              <p:nvPr/>
            </p:nvSpPr>
            <p:spPr>
              <a:xfrm>
                <a:off x="7442830" y="4420721"/>
                <a:ext cx="2379558" cy="957826"/>
              </a:xfrm>
              <a:prstGeom prst="rect">
                <a:avLst/>
              </a:prstGeom>
              <a:blipFill>
                <a:blip r:embed="rId7"/>
                <a:stretch>
                  <a:fillRect/>
                </a:stretch>
              </a:blipFill>
            </p:spPr>
            <p:txBody>
              <a:bodyPr/>
              <a:lstStyle/>
              <a:p>
                <a:r>
                  <a:rPr lang="th-TH">
                    <a:noFill/>
                  </a:rPr>
                  <a:t> </a:t>
                </a:r>
              </a:p>
            </p:txBody>
          </p:sp>
        </mc:Fallback>
      </mc:AlternateContent>
      <p:sp>
        <p:nvSpPr>
          <p:cNvPr id="22" name="Arrow: Right 21">
            <a:extLst>
              <a:ext uri="{FF2B5EF4-FFF2-40B4-BE49-F238E27FC236}">
                <a16:creationId xmlns:a16="http://schemas.microsoft.com/office/drawing/2014/main" id="{8069A45E-C2B7-FBC4-00F3-12B26E75CB57}"/>
              </a:ext>
            </a:extLst>
          </p:cNvPr>
          <p:cNvSpPr/>
          <p:nvPr/>
        </p:nvSpPr>
        <p:spPr>
          <a:xfrm>
            <a:off x="9542492" y="4627354"/>
            <a:ext cx="465285" cy="5192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TextBox 22">
            <a:extLst>
              <a:ext uri="{FF2B5EF4-FFF2-40B4-BE49-F238E27FC236}">
                <a16:creationId xmlns:a16="http://schemas.microsoft.com/office/drawing/2014/main" id="{E77836F9-95C7-40B1-6608-735725DE69B6}"/>
              </a:ext>
            </a:extLst>
          </p:cNvPr>
          <p:cNvSpPr txBox="1"/>
          <p:nvPr/>
        </p:nvSpPr>
        <p:spPr>
          <a:xfrm>
            <a:off x="4526605" y="5488441"/>
            <a:ext cx="2484020" cy="646331"/>
          </a:xfrm>
          <a:prstGeom prst="rect">
            <a:avLst/>
          </a:prstGeom>
          <a:noFill/>
        </p:spPr>
        <p:txBody>
          <a:bodyPr wrap="square" rtlCol="0">
            <a:spAutoFit/>
          </a:bodyPr>
          <a:lstStyle/>
          <a:p>
            <a:pPr algn="ctr"/>
            <a:r>
              <a:rPr lang="en-US" sz="1800" dirty="0">
                <a:solidFill>
                  <a:schemeClr val="accent1"/>
                </a:solidFill>
              </a:rPr>
              <a:t>Combine Direct labor to Factory Overhead</a:t>
            </a:r>
            <a:endParaRPr lang="th-TH" sz="1800" dirty="0">
              <a:solidFill>
                <a:schemeClr val="accent1"/>
              </a:solidFill>
            </a:endParaRPr>
          </a:p>
        </p:txBody>
      </p:sp>
      <p:sp>
        <p:nvSpPr>
          <p:cNvPr id="24" name="TextBox 23">
            <a:extLst>
              <a:ext uri="{FF2B5EF4-FFF2-40B4-BE49-F238E27FC236}">
                <a16:creationId xmlns:a16="http://schemas.microsoft.com/office/drawing/2014/main" id="{4A5D7140-CB24-88AA-9CC3-B584868C108D}"/>
              </a:ext>
            </a:extLst>
          </p:cNvPr>
          <p:cNvSpPr txBox="1"/>
          <p:nvPr/>
        </p:nvSpPr>
        <p:spPr>
          <a:xfrm>
            <a:off x="7291114" y="5499139"/>
            <a:ext cx="2484020" cy="646331"/>
          </a:xfrm>
          <a:prstGeom prst="rect">
            <a:avLst/>
          </a:prstGeom>
          <a:noFill/>
        </p:spPr>
        <p:txBody>
          <a:bodyPr wrap="square" rtlCol="0">
            <a:spAutoFit/>
          </a:bodyPr>
          <a:lstStyle/>
          <a:p>
            <a:pPr algn="ctr"/>
            <a:r>
              <a:rPr lang="en-US" sz="1800" dirty="0">
                <a:solidFill>
                  <a:schemeClr val="accent1"/>
                </a:solidFill>
              </a:rPr>
              <a:t>Merge Events with Activities</a:t>
            </a:r>
            <a:endParaRPr lang="th-TH" sz="1800" dirty="0">
              <a:solidFill>
                <a:schemeClr val="accent1"/>
              </a:solidFill>
            </a:endParaRPr>
          </a:p>
        </p:txBody>
      </p:sp>
    </p:spTree>
    <p:extLst>
      <p:ext uri="{BB962C8B-B14F-4D97-AF65-F5344CB8AC3E}">
        <p14:creationId xmlns:p14="http://schemas.microsoft.com/office/powerpoint/2010/main" val="3451073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735A615-A281-75D4-44D0-AB83C8953590}"/>
              </a:ext>
            </a:extLst>
          </p:cNvPr>
          <p:cNvSpPr/>
          <p:nvPr/>
        </p:nvSpPr>
        <p:spPr>
          <a:xfrm>
            <a:off x="1117585" y="5683517"/>
            <a:ext cx="9745977" cy="808345"/>
          </a:xfrm>
          <a:prstGeom prst="roundRect">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th-TH" sz="2000">
              <a:solidFill>
                <a:schemeClr val="tx1"/>
              </a:solidFill>
            </a:endParaRPr>
          </a:p>
        </p:txBody>
      </p:sp>
      <p:sp>
        <p:nvSpPr>
          <p:cNvPr id="10" name="Rectangle: Rounded Corners 9">
            <a:extLst>
              <a:ext uri="{FF2B5EF4-FFF2-40B4-BE49-F238E27FC236}">
                <a16:creationId xmlns:a16="http://schemas.microsoft.com/office/drawing/2014/main" id="{F8B3AE83-9BCA-8BDD-D20D-5E2D1CCC54A1}"/>
              </a:ext>
            </a:extLst>
          </p:cNvPr>
          <p:cNvSpPr/>
          <p:nvPr/>
        </p:nvSpPr>
        <p:spPr>
          <a:xfrm>
            <a:off x="1117585" y="3054335"/>
            <a:ext cx="6897155" cy="751024"/>
          </a:xfrm>
          <a:prstGeom prst="roundRect">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th-TH" sz="2000">
              <a:solidFill>
                <a:schemeClr val="tx1"/>
              </a:solidFill>
            </a:endParaRPr>
          </a:p>
        </p:txBody>
      </p:sp>
      <p:sp>
        <p:nvSpPr>
          <p:cNvPr id="2" name="Title 1">
            <a:extLst>
              <a:ext uri="{FF2B5EF4-FFF2-40B4-BE49-F238E27FC236}">
                <a16:creationId xmlns:a16="http://schemas.microsoft.com/office/drawing/2014/main" id="{9042F2C0-183B-EF09-CE75-FB507D419973}"/>
              </a:ext>
            </a:extLst>
          </p:cNvPr>
          <p:cNvSpPr>
            <a:spLocks noGrp="1"/>
          </p:cNvSpPr>
          <p:nvPr>
            <p:ph type="title"/>
          </p:nvPr>
        </p:nvSpPr>
        <p:spPr/>
        <p:txBody>
          <a:bodyPr/>
          <a:lstStyle/>
          <a:p>
            <a:r>
              <a:rPr lang="en-US" dirty="0"/>
              <a:t>4.1  Mathematic Equation Modeling (Cont.)</a:t>
            </a:r>
            <a:endParaRPr lang="th-TH" dirty="0"/>
          </a:p>
        </p:txBody>
      </p:sp>
      <p:sp>
        <p:nvSpPr>
          <p:cNvPr id="8" name="Content Placeholder 7">
            <a:extLst>
              <a:ext uri="{FF2B5EF4-FFF2-40B4-BE49-F238E27FC236}">
                <a16:creationId xmlns:a16="http://schemas.microsoft.com/office/drawing/2014/main" id="{3CF1176F-B935-4CF4-A8A3-6A2EE10B0137}"/>
              </a:ext>
            </a:extLst>
          </p:cNvPr>
          <p:cNvSpPr>
            <a:spLocks noGrp="1"/>
          </p:cNvSpPr>
          <p:nvPr>
            <p:ph idx="1"/>
          </p:nvPr>
        </p:nvSpPr>
        <p:spPr>
          <a:xfrm>
            <a:off x="838200" y="1375608"/>
            <a:ext cx="10515600" cy="1087812"/>
          </a:xfrm>
        </p:spPr>
        <p:txBody>
          <a:bodyPr>
            <a:normAutofit fontScale="92500" lnSpcReduction="10000"/>
          </a:bodyPr>
          <a:lstStyle/>
          <a:p>
            <a:r>
              <a:rPr lang="en-US" dirty="0"/>
              <a:t>Find Unit cost in </a:t>
            </a:r>
            <a:r>
              <a:rPr lang="en-US" dirty="0">
                <a:solidFill>
                  <a:schemeClr val="accent1"/>
                </a:solidFill>
              </a:rPr>
              <a:t>minutes</a:t>
            </a:r>
            <a:r>
              <a:rPr lang="en-US" dirty="0"/>
              <a:t> of labor and capital/investment cost</a:t>
            </a:r>
          </a:p>
          <a:p>
            <a:r>
              <a:rPr lang="en-US" dirty="0"/>
              <a:t>Use TDABC Practical capacity model, labor will work only 80-85% of all working times</a:t>
            </a:r>
          </a:p>
        </p:txBody>
      </p:sp>
      <p:sp>
        <p:nvSpPr>
          <p:cNvPr id="4" name="Slide Number Placeholder 3">
            <a:extLst>
              <a:ext uri="{FF2B5EF4-FFF2-40B4-BE49-F238E27FC236}">
                <a16:creationId xmlns:a16="http://schemas.microsoft.com/office/drawing/2014/main" id="{D156DC2A-F14E-3823-6F3C-583F62099B99}"/>
              </a:ext>
            </a:extLst>
          </p:cNvPr>
          <p:cNvSpPr>
            <a:spLocks noGrp="1"/>
          </p:cNvSpPr>
          <p:nvPr>
            <p:ph type="sldNum" sz="quarter" idx="12"/>
          </p:nvPr>
        </p:nvSpPr>
        <p:spPr/>
        <p:txBody>
          <a:bodyPr/>
          <a:lstStyle/>
          <a:p>
            <a:fld id="{19F4AC4A-7F96-4DE7-ACD4-4560B36C61BE}" type="slidenum">
              <a:rPr lang="th-TH" smtClean="0"/>
              <a:pPr/>
              <a:t>8</a:t>
            </a:fld>
            <a:endParaRPr lang="th-TH" dirty="0"/>
          </a:p>
        </p:txBody>
      </p:sp>
      <mc:AlternateContent xmlns:mc="http://schemas.openxmlformats.org/markup-compatibility/2006">
        <mc:Choice xmlns:a14="http://schemas.microsoft.com/office/drawing/2010/main" Requires="a14">
          <p:graphicFrame>
            <p:nvGraphicFramePr>
              <p:cNvPr id="9" name="Content Placeholder 4">
                <a:extLst>
                  <a:ext uri="{FF2B5EF4-FFF2-40B4-BE49-F238E27FC236}">
                    <a16:creationId xmlns:a16="http://schemas.microsoft.com/office/drawing/2014/main" id="{426CB1D4-B1F6-A44E-501F-B5AD2A1FC7DB}"/>
                  </a:ext>
                </a:extLst>
              </p:cNvPr>
              <p:cNvGraphicFramePr>
                <a:graphicFrameLocks/>
              </p:cNvGraphicFramePr>
              <p:nvPr>
                <p:extLst>
                  <p:ext uri="{D42A27DB-BD31-4B8C-83A1-F6EECF244321}">
                    <p14:modId xmlns:p14="http://schemas.microsoft.com/office/powerpoint/2010/main" val="476203042"/>
                  </p:ext>
                </p:extLst>
              </p:nvPr>
            </p:nvGraphicFramePr>
            <p:xfrm>
              <a:off x="1168617" y="3126867"/>
              <a:ext cx="6539775" cy="547744"/>
            </p:xfrm>
            <a:graphic>
              <a:graphicData uri="http://schemas.openxmlformats.org/drawingml/2006/table">
                <a:tbl>
                  <a:tblPr firstRow="1" firstCol="1" bandRow="1">
                    <a:tableStyleId>{2D5ABB26-0587-4C30-8999-92F81FD0307C}</a:tableStyleId>
                  </a:tblPr>
                  <a:tblGrid>
                    <a:gridCol w="6539775">
                      <a:extLst>
                        <a:ext uri="{9D8B030D-6E8A-4147-A177-3AD203B41FA5}">
                          <a16:colId xmlns:a16="http://schemas.microsoft.com/office/drawing/2014/main" val="462572470"/>
                        </a:ext>
                      </a:extLst>
                    </a:gridCol>
                  </a:tblGrid>
                  <a:tr h="547744">
                    <a:tc>
                      <a:txBody>
                        <a:bodyPr/>
                        <a:lstStyle/>
                        <a:p>
                          <a:pPr indent="137160" algn="l">
                            <a:lnSpc>
                              <a:spcPct val="107000"/>
                            </a:lnSpc>
                            <a:spcAft>
                              <a:spcPts val="800"/>
                            </a:spcAft>
                            <a:tabLst>
                              <a:tab pos="547370" algn="l"/>
                              <a:tab pos="777240" algn="l"/>
                              <a:tab pos="1004570" algn="l"/>
                              <a:tab pos="1231265" algn="l"/>
                            </a:tabLst>
                          </a:pPr>
                          <a14:m>
                            <m:oMath xmlns:m="http://schemas.openxmlformats.org/officeDocument/2006/math">
                              <m:r>
                                <a:rPr lang="en-US" sz="2000" b="0" i="1" smtClean="0">
                                  <a:effectLst/>
                                  <a:latin typeface="Cambria Math" panose="02040503050406030204" pitchFamily="18" charset="0"/>
                                </a:rPr>
                                <m:t>𝑢𝑛𝑖𝑡</m:t>
                              </m:r>
                              <m:r>
                                <a:rPr lang="en-US" sz="2000" b="0" i="1" smtClean="0">
                                  <a:effectLst/>
                                  <a:latin typeface="Cambria Math" panose="02040503050406030204" pitchFamily="18" charset="0"/>
                                </a:rPr>
                                <m:t> </m:t>
                              </m:r>
                              <m:r>
                                <a:rPr lang="en-US" sz="2000" b="0" i="1" smtClean="0">
                                  <a:effectLst/>
                                  <a:latin typeface="Cambria Math" panose="02040503050406030204" pitchFamily="18" charset="0"/>
                                </a:rPr>
                                <m:t>𝑐𝑜𝑠𝑡</m:t>
                              </m:r>
                              <m:r>
                                <a:rPr lang="en-US" sz="2000" b="0" i="1" smtClean="0">
                                  <a:effectLst/>
                                  <a:latin typeface="Cambria Math" panose="02040503050406030204" pitchFamily="18" charset="0"/>
                                </a:rPr>
                                <m:t>= </m:t>
                              </m:r>
                              <m:f>
                                <m:fPr>
                                  <m:ctrlPr>
                                    <a:rPr lang="en-US" sz="2000" i="1">
                                      <a:effectLst/>
                                      <a:latin typeface="Cambria Math" panose="02040503050406030204" pitchFamily="18" charset="0"/>
                                    </a:rPr>
                                  </m:ctrlPr>
                                </m:fPr>
                                <m:num>
                                  <m:r>
                                    <a:rPr lang="en-US" sz="2000" b="0" i="1" smtClean="0">
                                      <a:effectLst/>
                                      <a:latin typeface="Cambria Math" panose="02040503050406030204" pitchFamily="18" charset="0"/>
                                    </a:rPr>
                                    <m:t>𝑐𝑜𝑠𝑡</m:t>
                                  </m:r>
                                </m:num>
                                <m:den>
                                  <m:r>
                                    <a:rPr lang="en-US" sz="2000" i="1">
                                      <a:effectLst/>
                                      <a:latin typeface="Cambria Math" panose="02040503050406030204" pitchFamily="18" charset="0"/>
                                    </a:rPr>
                                    <m:t>1 </m:t>
                                  </m:r>
                                  <m:r>
                                    <a:rPr lang="en-US" sz="2000" b="0" i="1" smtClean="0">
                                      <a:effectLst/>
                                      <a:latin typeface="Cambria Math" panose="02040503050406030204" pitchFamily="18" charset="0"/>
                                    </a:rPr>
                                    <m:t>𝑑𝑎𝑦</m:t>
                                  </m:r>
                                </m:den>
                              </m:f>
                              <m:r>
                                <a:rPr lang="en-US" sz="2000" i="1">
                                  <a:effectLst/>
                                  <a:latin typeface="Cambria Math" panose="02040503050406030204" pitchFamily="18" charset="0"/>
                                </a:rPr>
                                <m:t> ×</m:t>
                              </m:r>
                              <m:f>
                                <m:fPr>
                                  <m:ctrlPr>
                                    <a:rPr lang="en-US" sz="2000" i="1">
                                      <a:effectLst/>
                                      <a:latin typeface="Cambria Math" panose="02040503050406030204" pitchFamily="18" charset="0"/>
                                    </a:rPr>
                                  </m:ctrlPr>
                                </m:fPr>
                                <m:num>
                                  <m:r>
                                    <a:rPr lang="en-US" sz="2000" i="1">
                                      <a:effectLst/>
                                      <a:latin typeface="Cambria Math" panose="02040503050406030204" pitchFamily="18" charset="0"/>
                                    </a:rPr>
                                    <m:t>1</m:t>
                                  </m:r>
                                  <m:r>
                                    <a:rPr lang="th-TH" sz="2000" b="0" i="1" smtClean="0">
                                      <a:effectLst/>
                                      <a:latin typeface="Cambria Math" panose="02040503050406030204" pitchFamily="18" charset="0"/>
                                    </a:rPr>
                                    <m:t> </m:t>
                                  </m:r>
                                  <m:r>
                                    <a:rPr lang="en-US" sz="2000" b="0" i="1" smtClean="0">
                                      <a:effectLst/>
                                      <a:latin typeface="Cambria Math" panose="02040503050406030204" pitchFamily="18" charset="0"/>
                                    </a:rPr>
                                    <m:t>𝑑𝑎𝑦</m:t>
                                  </m:r>
                                </m:num>
                                <m:den>
                                  <m:r>
                                    <a:rPr lang="en-US" sz="2000" b="0" i="1" smtClean="0">
                                      <a:effectLst/>
                                      <a:latin typeface="Cambria Math" panose="02040503050406030204" pitchFamily="18" charset="0"/>
                                    </a:rPr>
                                    <m:t>𝑤𝑜𝑟𝑘h𝑜𝑢𝑟</m:t>
                                  </m:r>
                                </m:den>
                              </m:f>
                              <m:r>
                                <a:rPr lang="en-US" sz="2000" i="1">
                                  <a:effectLst/>
                                  <a:latin typeface="Cambria Math" panose="02040503050406030204" pitchFamily="18" charset="0"/>
                                </a:rPr>
                                <m:t>×</m:t>
                              </m:r>
                              <m:f>
                                <m:fPr>
                                  <m:ctrlPr>
                                    <a:rPr lang="en-US" sz="2000" i="1">
                                      <a:effectLst/>
                                      <a:latin typeface="Cambria Math" panose="02040503050406030204" pitchFamily="18" charset="0"/>
                                    </a:rPr>
                                  </m:ctrlPr>
                                </m:fPr>
                                <m:num>
                                  <m:r>
                                    <a:rPr lang="en-US" sz="2000" i="1">
                                      <a:effectLst/>
                                      <a:latin typeface="Cambria Math" panose="02040503050406030204" pitchFamily="18" charset="0"/>
                                    </a:rPr>
                                    <m:t>1 </m:t>
                                  </m:r>
                                  <m:r>
                                    <a:rPr lang="en-US" sz="2000" b="0" i="1" smtClean="0">
                                      <a:effectLst/>
                                      <a:latin typeface="Cambria Math" panose="02040503050406030204" pitchFamily="18" charset="0"/>
                                    </a:rPr>
                                    <m:t>h𝑟</m:t>
                                  </m:r>
                                </m:num>
                                <m:den>
                                  <m:r>
                                    <a:rPr lang="en-US" sz="2000" i="1">
                                      <a:effectLst/>
                                      <a:latin typeface="Cambria Math" panose="02040503050406030204" pitchFamily="18" charset="0"/>
                                    </a:rPr>
                                    <m:t>60 </m:t>
                                  </m:r>
                                  <m:r>
                                    <a:rPr lang="en-US" sz="2000" b="0" i="1" smtClean="0">
                                      <a:effectLst/>
                                      <a:latin typeface="Cambria Math" panose="02040503050406030204" pitchFamily="18" charset="0"/>
                                    </a:rPr>
                                    <m:t>𝑚𝑖𝑛</m:t>
                                  </m:r>
                                </m:den>
                              </m:f>
                              <m:r>
                                <a:rPr lang="en-US" sz="2000" i="1">
                                  <a:effectLst/>
                                  <a:latin typeface="Cambria Math" panose="02040503050406030204" pitchFamily="18" charset="0"/>
                                </a:rPr>
                                <m:t>×</m:t>
                              </m:r>
                              <m:f>
                                <m:fPr>
                                  <m:ctrlPr>
                                    <a:rPr lang="en-US" sz="2000" i="1">
                                      <a:effectLst/>
                                      <a:latin typeface="Cambria Math" panose="02040503050406030204" pitchFamily="18" charset="0"/>
                                    </a:rPr>
                                  </m:ctrlPr>
                                </m:fPr>
                                <m:num>
                                  <m:r>
                                    <a:rPr lang="en-US" sz="2000" i="1">
                                      <a:effectLst/>
                                      <a:latin typeface="Cambria Math" panose="02040503050406030204" pitchFamily="18" charset="0"/>
                                    </a:rPr>
                                    <m:t>1</m:t>
                                  </m:r>
                                </m:num>
                                <m:den>
                                  <m:r>
                                    <a:rPr lang="en-US" sz="2000" i="1">
                                      <a:effectLst/>
                                      <a:latin typeface="Cambria Math" panose="02040503050406030204" pitchFamily="18" charset="0"/>
                                    </a:rPr>
                                    <m:t>0.8</m:t>
                                  </m:r>
                                </m:den>
                              </m:f>
                            </m:oMath>
                          </a14:m>
                          <a:r>
                            <a:rPr lang="en-US" sz="2000" i="1" dirty="0">
                              <a:effectLst/>
                            </a:rPr>
                            <a:t> = </a:t>
                          </a:r>
                          <a14:m>
                            <m:oMath xmlns:m="http://schemas.openxmlformats.org/officeDocument/2006/math">
                              <m:f>
                                <m:fPr>
                                  <m:ctrlPr>
                                    <a:rPr lang="en-US" sz="2000" i="1" kern="1200" smtClean="0">
                                      <a:solidFill>
                                        <a:schemeClr val="tx1"/>
                                      </a:solidFill>
                                      <a:effectLst/>
                                      <a:latin typeface="Cambria Math" panose="02040503050406030204" pitchFamily="18" charset="0"/>
                                    </a:rPr>
                                  </m:ctrlPr>
                                </m:fPr>
                                <m:num>
                                  <m:sSub>
                                    <m:sSubPr>
                                      <m:ctrlPr>
                                        <a:rPr lang="en-US" sz="2000" i="1" kern="1200">
                                          <a:solidFill>
                                            <a:schemeClr val="tx1"/>
                                          </a:solidFill>
                                          <a:effectLst/>
                                          <a:latin typeface="Cambria Math" panose="02040503050406030204" pitchFamily="18" charset="0"/>
                                        </a:rPr>
                                      </m:ctrlPr>
                                    </m:sSubPr>
                                    <m:e>
                                      <m:r>
                                        <a:rPr lang="en-US" sz="2000" i="1" kern="1200">
                                          <a:solidFill>
                                            <a:schemeClr val="tx1"/>
                                          </a:solidFill>
                                          <a:effectLst/>
                                          <a:latin typeface="Cambria Math" panose="02040503050406030204" pitchFamily="18" charset="0"/>
                                        </a:rPr>
                                        <m:t>𝐶</m:t>
                                      </m:r>
                                    </m:e>
                                    <m:sub>
                                      <m:r>
                                        <a:rPr lang="en-US" sz="2000" i="1" kern="1200">
                                          <a:solidFill>
                                            <a:schemeClr val="tx1"/>
                                          </a:solidFill>
                                          <a:effectLst/>
                                          <a:latin typeface="Cambria Math" panose="02040503050406030204" pitchFamily="18" charset="0"/>
                                        </a:rPr>
                                        <m:t>𝑙</m:t>
                                      </m:r>
                                    </m:sub>
                                  </m:sSub>
                                </m:num>
                                <m:den>
                                  <m:r>
                                    <a:rPr lang="en-US" sz="2000" i="1" kern="1200">
                                      <a:solidFill>
                                        <a:schemeClr val="tx1"/>
                                      </a:solidFill>
                                      <a:effectLst/>
                                      <a:latin typeface="Cambria Math" panose="02040503050406030204" pitchFamily="18" charset="0"/>
                                    </a:rPr>
                                    <m:t>48 </m:t>
                                  </m:r>
                                  <m:sSub>
                                    <m:sSubPr>
                                      <m:ctrlPr>
                                        <a:rPr lang="en-US" sz="2000" i="1" kern="1200">
                                          <a:solidFill>
                                            <a:schemeClr val="tx1"/>
                                          </a:solidFill>
                                          <a:effectLst/>
                                          <a:latin typeface="Cambria Math" panose="02040503050406030204" pitchFamily="18" charset="0"/>
                                        </a:rPr>
                                      </m:ctrlPr>
                                    </m:sSubPr>
                                    <m:e>
                                      <m:r>
                                        <a:rPr lang="en-US" sz="2000" i="1" kern="1200">
                                          <a:solidFill>
                                            <a:schemeClr val="tx1"/>
                                          </a:solidFill>
                                          <a:effectLst/>
                                          <a:latin typeface="Cambria Math" panose="02040503050406030204" pitchFamily="18" charset="0"/>
                                        </a:rPr>
                                        <m:t>𝐻</m:t>
                                      </m:r>
                                    </m:e>
                                    <m:sub>
                                      <m:r>
                                        <a:rPr lang="en-US" sz="2000" i="1" kern="1200">
                                          <a:solidFill>
                                            <a:schemeClr val="tx1"/>
                                          </a:solidFill>
                                          <a:effectLst/>
                                          <a:latin typeface="Cambria Math" panose="02040503050406030204" pitchFamily="18" charset="0"/>
                                        </a:rPr>
                                        <m:t>𝑑</m:t>
                                      </m:r>
                                    </m:sub>
                                  </m:sSub>
                                </m:den>
                              </m:f>
                            </m:oMath>
                          </a14:m>
                          <a:endParaRPr lang="en-US" sz="2000" i="1" dirty="0">
                            <a:effectLst/>
                          </a:endParaRPr>
                        </a:p>
                      </a:txBody>
                      <a:tcPr marL="67593" marR="67593" marT="0" marB="0"/>
                    </a:tc>
                    <a:extLst>
                      <a:ext uri="{0D108BD9-81ED-4DB2-BD59-A6C34878D82A}">
                        <a16:rowId xmlns:a16="http://schemas.microsoft.com/office/drawing/2014/main" val="1659648316"/>
                      </a:ext>
                    </a:extLst>
                  </a:tr>
                </a:tbl>
              </a:graphicData>
            </a:graphic>
          </p:graphicFrame>
        </mc:Choice>
        <mc:Fallback>
          <p:graphicFrame>
            <p:nvGraphicFramePr>
              <p:cNvPr id="9" name="Content Placeholder 4">
                <a:extLst>
                  <a:ext uri="{FF2B5EF4-FFF2-40B4-BE49-F238E27FC236}">
                    <a16:creationId xmlns:a16="http://schemas.microsoft.com/office/drawing/2014/main" id="{426CB1D4-B1F6-A44E-501F-B5AD2A1FC7DB}"/>
                  </a:ext>
                </a:extLst>
              </p:cNvPr>
              <p:cNvGraphicFramePr>
                <a:graphicFrameLocks/>
              </p:cNvGraphicFramePr>
              <p:nvPr>
                <p:extLst>
                  <p:ext uri="{D42A27DB-BD31-4B8C-83A1-F6EECF244321}">
                    <p14:modId xmlns:p14="http://schemas.microsoft.com/office/powerpoint/2010/main" val="476203042"/>
                  </p:ext>
                </p:extLst>
              </p:nvPr>
            </p:nvGraphicFramePr>
            <p:xfrm>
              <a:off x="1168617" y="3126867"/>
              <a:ext cx="6539775" cy="547744"/>
            </p:xfrm>
            <a:graphic>
              <a:graphicData uri="http://schemas.openxmlformats.org/drawingml/2006/table">
                <a:tbl>
                  <a:tblPr firstRow="1" firstCol="1" bandRow="1">
                    <a:tableStyleId>{2D5ABB26-0587-4C30-8999-92F81FD0307C}</a:tableStyleId>
                  </a:tblPr>
                  <a:tblGrid>
                    <a:gridCol w="6539775">
                      <a:extLst>
                        <a:ext uri="{9D8B030D-6E8A-4147-A177-3AD203B41FA5}">
                          <a16:colId xmlns:a16="http://schemas.microsoft.com/office/drawing/2014/main" val="462572470"/>
                        </a:ext>
                      </a:extLst>
                    </a:gridCol>
                  </a:tblGrid>
                  <a:tr h="547744">
                    <a:tc>
                      <a:txBody>
                        <a:bodyPr/>
                        <a:lstStyle/>
                        <a:p>
                          <a:endParaRPr lang="th-TH"/>
                        </a:p>
                      </a:txBody>
                      <a:tcPr marL="67593" marR="67593" marT="0" marB="0">
                        <a:blipFill>
                          <a:blip r:embed="rId3"/>
                          <a:stretch>
                            <a:fillRect b="-7692"/>
                          </a:stretch>
                        </a:blipFill>
                      </a:tcPr>
                    </a:tc>
                    <a:extLst>
                      <a:ext uri="{0D108BD9-81ED-4DB2-BD59-A6C34878D82A}">
                        <a16:rowId xmlns:a16="http://schemas.microsoft.com/office/drawing/2014/main" val="1659648316"/>
                      </a:ext>
                    </a:extLst>
                  </a:tr>
                </a:tbl>
              </a:graphicData>
            </a:graphic>
          </p:graphicFrame>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EC90B2F1-3A08-96F3-D106-5DB295FD0B4C}"/>
                  </a:ext>
                </a:extLst>
              </p:cNvPr>
              <p:cNvSpPr txBox="1"/>
              <p:nvPr/>
            </p:nvSpPr>
            <p:spPr>
              <a:xfrm>
                <a:off x="1223970" y="5759038"/>
                <a:ext cx="9539007" cy="575350"/>
              </a:xfrm>
              <a:prstGeom prst="rect">
                <a:avLst/>
              </a:prstGeom>
              <a:noFill/>
            </p:spPr>
            <p:txBody>
              <a:bodyPr wrap="square">
                <a:spAutoFit/>
              </a:bodyPr>
              <a:lstStyle/>
              <a:p>
                <a14:m>
                  <m:oMath xmlns:m="http://schemas.openxmlformats.org/officeDocument/2006/math">
                    <m:r>
                      <a:rPr lang="en-US" sz="2000" b="0" i="1" smtClean="0">
                        <a:latin typeface="Cambria Math" panose="02040503050406030204" pitchFamily="18" charset="0"/>
                      </a:rPr>
                      <m:t>𝑢𝑛𝑖𝑡</m:t>
                    </m:r>
                    <m:r>
                      <a:rPr lang="en-US" sz="2000" b="0" i="1" smtClean="0">
                        <a:latin typeface="Cambria Math" panose="02040503050406030204" pitchFamily="18" charset="0"/>
                      </a:rPr>
                      <m:t> </m:t>
                    </m:r>
                    <m:r>
                      <a:rPr lang="en-US" sz="2000" b="0" i="1" smtClean="0">
                        <a:latin typeface="Cambria Math" panose="02040503050406030204" pitchFamily="18" charset="0"/>
                      </a:rPr>
                      <m:t>𝑐𝑜𝑠𝑡</m:t>
                    </m:r>
                    <m:r>
                      <a:rPr lang="en-US" sz="2000" b="0" i="1" smtClean="0">
                        <a:latin typeface="Cambria Math" panose="02040503050406030204" pitchFamily="18" charset="0"/>
                      </a:rPr>
                      <m:t>= </m:t>
                    </m:r>
                    <m:f>
                      <m:fPr>
                        <m:ctrlPr>
                          <a:rPr lang="en-US" sz="2000" i="1">
                            <a:latin typeface="Cambria Math" panose="02040503050406030204" pitchFamily="18" charset="0"/>
                          </a:rPr>
                        </m:ctrlPr>
                      </m:fPr>
                      <m:num>
                        <m:r>
                          <a:rPr lang="en-US" sz="2000" b="0" i="1" smtClean="0">
                            <a:latin typeface="Cambria Math" panose="02040503050406030204" pitchFamily="18" charset="0"/>
                          </a:rPr>
                          <m:t>𝑐𝑜𝑠𝑡</m:t>
                        </m:r>
                      </m:num>
                      <m:den>
                        <m:r>
                          <a:rPr lang="en-US" sz="2000" b="0" i="1" smtClean="0">
                            <a:latin typeface="Cambria Math" panose="02040503050406030204" pitchFamily="18" charset="0"/>
                          </a:rPr>
                          <m:t>𝑙𝑖𝑓𝑒𝑡𝑖𝑚𝑒</m:t>
                        </m:r>
                        <m:r>
                          <a:rPr lang="en-US" sz="2000" b="0" i="1" smtClean="0">
                            <a:latin typeface="Cambria Math" panose="02040503050406030204" pitchFamily="18" charset="0"/>
                          </a:rPr>
                          <m:t> (</m:t>
                        </m:r>
                        <m:r>
                          <a:rPr lang="en-US" sz="2000" b="0" i="1" smtClean="0">
                            <a:latin typeface="Cambria Math" panose="02040503050406030204" pitchFamily="18" charset="0"/>
                          </a:rPr>
                          <m:t>𝑦𝑒𝑎𝑟</m:t>
                        </m:r>
                        <m:r>
                          <a:rPr lang="en-US" sz="2000" b="0" i="1" smtClean="0">
                            <a:latin typeface="Cambria Math" panose="02040503050406030204" pitchFamily="18" charset="0"/>
                          </a:rPr>
                          <m:t>)</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th-TH" sz="2000" b="0" i="1" smtClean="0">
                            <a:latin typeface="Cambria Math" panose="02040503050406030204" pitchFamily="18" charset="0"/>
                          </a:rPr>
                          <m:t>1</m:t>
                        </m:r>
                        <m:r>
                          <a:rPr lang="en-US" sz="2000" b="0" i="1" smtClean="0">
                            <a:latin typeface="Cambria Math" panose="02040503050406030204" pitchFamily="18" charset="0"/>
                          </a:rPr>
                          <m:t>𝑦𝑒𝑎𝑟</m:t>
                        </m:r>
                      </m:num>
                      <m:den>
                        <m:r>
                          <a:rPr lang="en-US" sz="2000" i="1">
                            <a:latin typeface="Cambria Math" panose="02040503050406030204" pitchFamily="18" charset="0"/>
                          </a:rPr>
                          <m:t>12 </m:t>
                        </m:r>
                        <m:r>
                          <a:rPr lang="en-US" sz="2000" b="0" i="1" smtClean="0">
                            <a:latin typeface="Cambria Math" panose="02040503050406030204" pitchFamily="18" charset="0"/>
                          </a:rPr>
                          <m:t>𝑚𝑜𝑛𝑡h</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1 </m:t>
                        </m:r>
                        <m:r>
                          <a:rPr lang="en-US" sz="2000" b="0" i="1" smtClean="0">
                            <a:latin typeface="Cambria Math" panose="02040503050406030204" pitchFamily="18" charset="0"/>
                          </a:rPr>
                          <m:t>𝑚𝑜𝑛𝑡h</m:t>
                        </m:r>
                      </m:num>
                      <m:den>
                        <m:r>
                          <a:rPr lang="en-US" sz="2000" b="0" i="1" smtClean="0">
                            <a:latin typeface="Cambria Math" panose="02040503050406030204" pitchFamily="18" charset="0"/>
                          </a:rPr>
                          <m:t>𝑤𝑜𝑟𝑘𝑑𝑎𝑦</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1 </m:t>
                        </m:r>
                        <m:r>
                          <a:rPr lang="en-US" sz="2000" b="0" i="1" smtClean="0">
                            <a:latin typeface="Cambria Math" panose="02040503050406030204" pitchFamily="18" charset="0"/>
                          </a:rPr>
                          <m:t>𝑑𝑎𝑦</m:t>
                        </m:r>
                      </m:num>
                      <m:den>
                        <m:r>
                          <a:rPr lang="en-US" sz="2000" b="0" i="1" smtClean="0">
                            <a:latin typeface="Cambria Math" panose="02040503050406030204" pitchFamily="18" charset="0"/>
                          </a:rPr>
                          <m:t>h𝑜𝑢𝑟𝑤𝑜𝑟𝑘</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1 </m:t>
                        </m:r>
                        <m:r>
                          <a:rPr lang="en-US" sz="2000" b="0" i="1" smtClean="0">
                            <a:latin typeface="Cambria Math" panose="02040503050406030204" pitchFamily="18" charset="0"/>
                          </a:rPr>
                          <m:t>h𝑟</m:t>
                        </m:r>
                      </m:num>
                      <m:den>
                        <m:r>
                          <a:rPr lang="en-US" sz="2000" i="1">
                            <a:latin typeface="Cambria Math" panose="02040503050406030204" pitchFamily="18" charset="0"/>
                          </a:rPr>
                          <m:t>60 </m:t>
                        </m:r>
                        <m:r>
                          <a:rPr lang="en-US" sz="2000" b="0" i="1" smtClean="0">
                            <a:latin typeface="Cambria Math" panose="02040503050406030204" pitchFamily="18" charset="0"/>
                          </a:rPr>
                          <m:t>𝑚𝑖𝑛</m:t>
                        </m:r>
                      </m:den>
                    </m:f>
                  </m:oMath>
                </a14:m>
                <a:r>
                  <a:rPr lang="en-US" sz="2000" i="1" dirty="0"/>
                  <a:t> </a:t>
                </a:r>
                <a14:m>
                  <m:oMath xmlns:m="http://schemas.openxmlformats.org/officeDocument/2006/math">
                    <m:r>
                      <a:rPr lang="th-TH" sz="2000">
                        <a:latin typeface="Cambria Math" panose="02040503050406030204" pitchFamily="18" charset="0"/>
                      </a:rPr>
                      <m:t>= </m:t>
                    </m:r>
                    <m:f>
                      <m:fPr>
                        <m:ctrlPr>
                          <a:rPr lang="th-TH" sz="2000" i="1">
                            <a:solidFill>
                              <a:srgbClr val="836967"/>
                            </a:solidFill>
                            <a:latin typeface="Cambria Math" panose="02040503050406030204" pitchFamily="18" charset="0"/>
                          </a:rPr>
                        </m:ctrlPr>
                      </m:fPr>
                      <m:num>
                        <m:sSub>
                          <m:sSubPr>
                            <m:ctrlPr>
                              <a:rPr lang="th-TH" sz="2000" i="1">
                                <a:solidFill>
                                  <a:srgbClr val="836967"/>
                                </a:solidFill>
                                <a:latin typeface="Cambria Math" panose="02040503050406030204" pitchFamily="18" charset="0"/>
                              </a:rPr>
                            </m:ctrlPr>
                          </m:sSubPr>
                          <m:e>
                            <m:r>
                              <a:rPr lang="th-TH" sz="2000" i="1">
                                <a:latin typeface="Cambria Math" panose="02040503050406030204" pitchFamily="18" charset="0"/>
                              </a:rPr>
                              <m:t>𝐶</m:t>
                            </m:r>
                          </m:e>
                          <m:sub>
                            <m:r>
                              <a:rPr lang="th-TH" sz="2000" i="1">
                                <a:latin typeface="Cambria Math" panose="02040503050406030204" pitchFamily="18" charset="0"/>
                              </a:rPr>
                              <m:t>𝐶</m:t>
                            </m:r>
                          </m:sub>
                        </m:sSub>
                      </m:num>
                      <m:den>
                        <m:r>
                          <a:rPr lang="th-TH" sz="2000">
                            <a:latin typeface="Cambria Math" panose="02040503050406030204" pitchFamily="18" charset="0"/>
                          </a:rPr>
                          <m:t>720 ×</m:t>
                        </m:r>
                        <m:sSub>
                          <m:sSubPr>
                            <m:ctrlPr>
                              <a:rPr lang="th-TH" sz="2000" i="1">
                                <a:solidFill>
                                  <a:srgbClr val="836967"/>
                                </a:solidFill>
                                <a:latin typeface="Cambria Math" panose="02040503050406030204" pitchFamily="18" charset="0"/>
                              </a:rPr>
                            </m:ctrlPr>
                          </m:sSubPr>
                          <m:e>
                            <m:r>
                              <a:rPr lang="th-TH" sz="2000" i="1">
                                <a:latin typeface="Cambria Math" panose="02040503050406030204" pitchFamily="18" charset="0"/>
                              </a:rPr>
                              <m:t>𝐷</m:t>
                            </m:r>
                          </m:e>
                          <m:sub>
                            <m:r>
                              <a:rPr lang="th-TH" sz="2000" i="1">
                                <a:latin typeface="Cambria Math" panose="02040503050406030204" pitchFamily="18" charset="0"/>
                              </a:rPr>
                              <m:t>𝑚</m:t>
                            </m:r>
                          </m:sub>
                        </m:sSub>
                        <m:r>
                          <a:rPr lang="th-TH" sz="2000">
                            <a:latin typeface="Cambria Math" panose="02040503050406030204" pitchFamily="18" charset="0"/>
                          </a:rPr>
                          <m:t> ×</m:t>
                        </m:r>
                        <m:r>
                          <a:rPr lang="th-TH" sz="2000" i="1">
                            <a:latin typeface="Cambria Math" panose="02040503050406030204" pitchFamily="18" charset="0"/>
                          </a:rPr>
                          <m:t>𝐿𝑇</m:t>
                        </m:r>
                        <m:r>
                          <a:rPr lang="th-TH" sz="2000">
                            <a:latin typeface="Cambria Math" panose="02040503050406030204" pitchFamily="18" charset="0"/>
                          </a:rPr>
                          <m:t>×</m:t>
                        </m:r>
                        <m:r>
                          <a:rPr lang="th-TH" sz="2000" i="1">
                            <a:latin typeface="Cambria Math" panose="02040503050406030204" pitchFamily="18" charset="0"/>
                          </a:rPr>
                          <m:t>𝑀𝐻</m:t>
                        </m:r>
                      </m:den>
                    </m:f>
                  </m:oMath>
                </a14:m>
                <a:endParaRPr lang="th-TH" sz="2000" i="1" dirty="0"/>
              </a:p>
            </p:txBody>
          </p:sp>
        </mc:Choice>
        <mc:Fallback>
          <p:sp>
            <p:nvSpPr>
              <p:cNvPr id="26" name="TextBox 25">
                <a:extLst>
                  <a:ext uri="{FF2B5EF4-FFF2-40B4-BE49-F238E27FC236}">
                    <a16:creationId xmlns:a16="http://schemas.microsoft.com/office/drawing/2014/main" id="{EC90B2F1-3A08-96F3-D106-5DB295FD0B4C}"/>
                  </a:ext>
                </a:extLst>
              </p:cNvPr>
              <p:cNvSpPr txBox="1">
                <a:spLocks noRot="1" noChangeAspect="1" noMove="1" noResize="1" noEditPoints="1" noAdjustHandles="1" noChangeArrowheads="1" noChangeShapeType="1" noTextEdit="1"/>
              </p:cNvSpPr>
              <p:nvPr/>
            </p:nvSpPr>
            <p:spPr>
              <a:xfrm>
                <a:off x="1223970" y="5759038"/>
                <a:ext cx="9539007" cy="575350"/>
              </a:xfrm>
              <a:prstGeom prst="rect">
                <a:avLst/>
              </a:prstGeom>
              <a:blipFill>
                <a:blip r:embed="rId4"/>
                <a:stretch>
                  <a:fillRect b="-1064"/>
                </a:stretch>
              </a:blipFill>
            </p:spPr>
            <p:txBody>
              <a:bodyPr/>
              <a:lstStyle/>
              <a:p>
                <a:r>
                  <a:rPr lang="th-TH">
                    <a:noFill/>
                  </a:rPr>
                  <a:t> </a:t>
                </a:r>
              </a:p>
            </p:txBody>
          </p:sp>
        </mc:Fallback>
      </mc:AlternateContent>
      <p:sp>
        <p:nvSpPr>
          <p:cNvPr id="3" name="TextBox 2">
            <a:extLst>
              <a:ext uri="{FF2B5EF4-FFF2-40B4-BE49-F238E27FC236}">
                <a16:creationId xmlns:a16="http://schemas.microsoft.com/office/drawing/2014/main" id="{2B715F8C-26EE-B2DB-C3C9-65942953B4C6}"/>
              </a:ext>
            </a:extLst>
          </p:cNvPr>
          <p:cNvSpPr txBox="1"/>
          <p:nvPr/>
        </p:nvSpPr>
        <p:spPr>
          <a:xfrm>
            <a:off x="1211649" y="2565379"/>
            <a:ext cx="4102268" cy="400110"/>
          </a:xfrm>
          <a:prstGeom prst="rect">
            <a:avLst/>
          </a:prstGeom>
          <a:noFill/>
        </p:spPr>
        <p:txBody>
          <a:bodyPr wrap="square" rtlCol="0">
            <a:spAutoFit/>
          </a:bodyPr>
          <a:lstStyle/>
          <a:p>
            <a:pPr marL="342900" indent="-342900" algn="l">
              <a:buFont typeface="Arial" panose="020B0604020202020204" pitchFamily="34" charset="0"/>
              <a:buChar char="•"/>
            </a:pPr>
            <a:r>
              <a:rPr lang="en-US" sz="2000" dirty="0"/>
              <a:t>Daily Paid Labor</a:t>
            </a:r>
            <a:endParaRPr lang="th-TH" sz="2000" dirty="0"/>
          </a:p>
        </p:txBody>
      </p:sp>
      <p:sp>
        <p:nvSpPr>
          <p:cNvPr id="5" name="TextBox 4">
            <a:extLst>
              <a:ext uri="{FF2B5EF4-FFF2-40B4-BE49-F238E27FC236}">
                <a16:creationId xmlns:a16="http://schemas.microsoft.com/office/drawing/2014/main" id="{88E049B2-086E-3213-5882-15DFF93BC6DE}"/>
              </a:ext>
            </a:extLst>
          </p:cNvPr>
          <p:cNvSpPr txBox="1"/>
          <p:nvPr/>
        </p:nvSpPr>
        <p:spPr>
          <a:xfrm>
            <a:off x="1168617" y="3850747"/>
            <a:ext cx="4102268" cy="400110"/>
          </a:xfrm>
          <a:prstGeom prst="rect">
            <a:avLst/>
          </a:prstGeom>
          <a:noFill/>
        </p:spPr>
        <p:txBody>
          <a:bodyPr wrap="square" rtlCol="0">
            <a:spAutoFit/>
          </a:bodyPr>
          <a:lstStyle/>
          <a:p>
            <a:pPr marL="342900" indent="-342900" algn="l">
              <a:buFont typeface="Arial" panose="020B0604020202020204" pitchFamily="34" charset="0"/>
              <a:buChar char="•"/>
            </a:pPr>
            <a:r>
              <a:rPr lang="en-US" sz="2000" dirty="0"/>
              <a:t>Monthly Paid Labor</a:t>
            </a:r>
            <a:endParaRPr lang="th-TH" sz="2000" dirty="0"/>
          </a:p>
        </p:txBody>
      </p:sp>
      <p:sp>
        <p:nvSpPr>
          <p:cNvPr id="6" name="Rectangle: Rounded Corners 5">
            <a:extLst>
              <a:ext uri="{FF2B5EF4-FFF2-40B4-BE49-F238E27FC236}">
                <a16:creationId xmlns:a16="http://schemas.microsoft.com/office/drawing/2014/main" id="{8733F185-490B-4320-6EF1-6EB371AEEEFE}"/>
              </a:ext>
            </a:extLst>
          </p:cNvPr>
          <p:cNvSpPr/>
          <p:nvPr/>
        </p:nvSpPr>
        <p:spPr>
          <a:xfrm>
            <a:off x="1117585" y="4306655"/>
            <a:ext cx="8392665" cy="870768"/>
          </a:xfrm>
          <a:prstGeom prst="roundRect">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th-TH" sz="2000">
              <a:solidFill>
                <a:schemeClr val="tx1"/>
              </a:solidFill>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387A8C92-04E2-9BCF-F277-48B539EB4492}"/>
                  </a:ext>
                </a:extLst>
              </p:cNvPr>
              <p:cNvSpPr txBox="1"/>
              <p:nvPr/>
            </p:nvSpPr>
            <p:spPr>
              <a:xfrm>
                <a:off x="1231258" y="4442235"/>
                <a:ext cx="8111182" cy="570734"/>
              </a:xfrm>
              <a:prstGeom prst="rect">
                <a:avLst/>
              </a:prstGeom>
              <a:noFill/>
            </p:spPr>
            <p:txBody>
              <a:bodyPr wrap="square">
                <a:spAutoFit/>
              </a:bodyPr>
              <a:lstStyle/>
              <a:p>
                <a14:m>
                  <m:oMath xmlns:m="http://schemas.openxmlformats.org/officeDocument/2006/math">
                    <m:r>
                      <a:rPr lang="en-US" sz="2000" b="0" i="1" smtClean="0">
                        <a:effectLst/>
                        <a:latin typeface="Cambria Math" panose="02040503050406030204" pitchFamily="18" charset="0"/>
                      </a:rPr>
                      <m:t>𝑢𝑛𝑖𝑡</m:t>
                    </m:r>
                    <m:r>
                      <a:rPr lang="en-US" sz="2000" b="0" i="1" smtClean="0">
                        <a:effectLst/>
                        <a:latin typeface="Cambria Math" panose="02040503050406030204" pitchFamily="18" charset="0"/>
                      </a:rPr>
                      <m:t> </m:t>
                    </m:r>
                    <m:r>
                      <a:rPr lang="en-US" sz="2000" b="0" i="1" smtClean="0">
                        <a:effectLst/>
                        <a:latin typeface="Cambria Math" panose="02040503050406030204" pitchFamily="18" charset="0"/>
                      </a:rPr>
                      <m:t>𝑐𝑜𝑠𝑡</m:t>
                    </m:r>
                    <m:r>
                      <a:rPr lang="en-US" sz="2000" b="0" i="1" smtClean="0">
                        <a:effectLst/>
                        <a:latin typeface="Cambria Math" panose="02040503050406030204" pitchFamily="18" charset="0"/>
                      </a:rPr>
                      <m:t>= </m:t>
                    </m:r>
                    <m:f>
                      <m:fPr>
                        <m:ctrlPr>
                          <a:rPr lang="en-US" sz="2000" i="1" smtClean="0">
                            <a:effectLst/>
                            <a:latin typeface="Cambria Math" panose="02040503050406030204" pitchFamily="18" charset="0"/>
                          </a:rPr>
                        </m:ctrlPr>
                      </m:fPr>
                      <m:num>
                        <m:r>
                          <a:rPr lang="en-US" sz="2000" b="0" i="1" smtClean="0">
                            <a:effectLst/>
                            <a:latin typeface="Cambria Math" panose="02040503050406030204" pitchFamily="18" charset="0"/>
                          </a:rPr>
                          <m:t>𝑐𝑜𝑠𝑡</m:t>
                        </m:r>
                      </m:num>
                      <m:den>
                        <m:r>
                          <a:rPr lang="en-US" sz="2000" i="1">
                            <a:effectLst/>
                            <a:latin typeface="Cambria Math" panose="02040503050406030204" pitchFamily="18" charset="0"/>
                          </a:rPr>
                          <m:t>1</m:t>
                        </m:r>
                        <m:r>
                          <a:rPr lang="en-US" sz="2000" b="0" i="1" smtClean="0">
                            <a:effectLst/>
                            <a:latin typeface="Cambria Math" panose="02040503050406030204" pitchFamily="18" charset="0"/>
                          </a:rPr>
                          <m:t> </m:t>
                        </m:r>
                        <m:r>
                          <a:rPr lang="en-US" sz="2000" b="0" i="1" smtClean="0">
                            <a:effectLst/>
                            <a:latin typeface="Cambria Math" panose="02040503050406030204" pitchFamily="18" charset="0"/>
                          </a:rPr>
                          <m:t>𝑚𝑜𝑛𝑡h</m:t>
                        </m:r>
                      </m:den>
                    </m:f>
                    <m:r>
                      <a:rPr lang="en-US" sz="2000" i="1">
                        <a:effectLst/>
                        <a:latin typeface="Cambria Math" panose="02040503050406030204" pitchFamily="18" charset="0"/>
                      </a:rPr>
                      <m:t> ×</m:t>
                    </m:r>
                    <m:f>
                      <m:fPr>
                        <m:ctrlPr>
                          <a:rPr lang="en-US" sz="2000" i="1">
                            <a:effectLst/>
                            <a:latin typeface="Cambria Math" panose="02040503050406030204" pitchFamily="18" charset="0"/>
                          </a:rPr>
                        </m:ctrlPr>
                      </m:fPr>
                      <m:num>
                        <m:r>
                          <a:rPr lang="en-US" sz="2000" i="1">
                            <a:effectLst/>
                            <a:latin typeface="Cambria Math" panose="02040503050406030204" pitchFamily="18" charset="0"/>
                          </a:rPr>
                          <m:t>1 </m:t>
                        </m:r>
                        <m:r>
                          <a:rPr lang="en-US" sz="2000" b="0" i="1" smtClean="0">
                            <a:effectLst/>
                            <a:latin typeface="Cambria Math" panose="02040503050406030204" pitchFamily="18" charset="0"/>
                          </a:rPr>
                          <m:t>𝑚𝑜𝑛𝑡h</m:t>
                        </m:r>
                      </m:num>
                      <m:den>
                        <m:r>
                          <a:rPr lang="en-US" sz="2000" b="0" i="1" smtClean="0">
                            <a:effectLst/>
                            <a:latin typeface="Cambria Math" panose="02040503050406030204" pitchFamily="18" charset="0"/>
                          </a:rPr>
                          <m:t>𝑤𝑜𝑟𝑘𝑖𝑛𝑔𝑑𝑎𝑦</m:t>
                        </m:r>
                      </m:den>
                    </m:f>
                    <m:r>
                      <a:rPr lang="en-US" sz="2000" i="1">
                        <a:effectLst/>
                        <a:latin typeface="Cambria Math" panose="02040503050406030204" pitchFamily="18" charset="0"/>
                      </a:rPr>
                      <m:t>×</m:t>
                    </m:r>
                    <m:f>
                      <m:fPr>
                        <m:ctrlPr>
                          <a:rPr lang="en-US" sz="2000" i="1">
                            <a:effectLst/>
                            <a:latin typeface="Cambria Math" panose="02040503050406030204" pitchFamily="18" charset="0"/>
                          </a:rPr>
                        </m:ctrlPr>
                      </m:fPr>
                      <m:num>
                        <m:r>
                          <a:rPr lang="en-US" sz="2000" i="1">
                            <a:effectLst/>
                            <a:latin typeface="Cambria Math" panose="02040503050406030204" pitchFamily="18" charset="0"/>
                          </a:rPr>
                          <m:t>1 </m:t>
                        </m:r>
                        <m:r>
                          <a:rPr lang="en-US" sz="2000" b="0" i="1" smtClean="0">
                            <a:effectLst/>
                            <a:latin typeface="Cambria Math" panose="02040503050406030204" pitchFamily="18" charset="0"/>
                          </a:rPr>
                          <m:t>𝑑𝑎𝑦</m:t>
                        </m:r>
                      </m:num>
                      <m:den>
                        <m:r>
                          <a:rPr lang="en-US" sz="2000" b="0" i="1" smtClean="0">
                            <a:effectLst/>
                            <a:latin typeface="Cambria Math" panose="02040503050406030204" pitchFamily="18" charset="0"/>
                          </a:rPr>
                          <m:t>𝑤𝑜𝑟𝑘h𝑜𝑢𝑟</m:t>
                        </m:r>
                      </m:den>
                    </m:f>
                    <m:r>
                      <a:rPr lang="en-US" sz="2000" i="1">
                        <a:effectLst/>
                        <a:latin typeface="Cambria Math" panose="02040503050406030204" pitchFamily="18" charset="0"/>
                      </a:rPr>
                      <m:t>×</m:t>
                    </m:r>
                    <m:f>
                      <m:fPr>
                        <m:ctrlPr>
                          <a:rPr lang="en-US" sz="2000" i="1">
                            <a:effectLst/>
                            <a:latin typeface="Cambria Math" panose="02040503050406030204" pitchFamily="18" charset="0"/>
                          </a:rPr>
                        </m:ctrlPr>
                      </m:fPr>
                      <m:num>
                        <m:r>
                          <a:rPr lang="en-US" sz="2000" i="1">
                            <a:effectLst/>
                            <a:latin typeface="Cambria Math" panose="02040503050406030204" pitchFamily="18" charset="0"/>
                          </a:rPr>
                          <m:t>1 </m:t>
                        </m:r>
                        <m:r>
                          <a:rPr lang="en-US" sz="2000" b="0" i="1" smtClean="0">
                            <a:effectLst/>
                            <a:latin typeface="Cambria Math" panose="02040503050406030204" pitchFamily="18" charset="0"/>
                          </a:rPr>
                          <m:t>h𝑟</m:t>
                        </m:r>
                      </m:num>
                      <m:den>
                        <m:r>
                          <a:rPr lang="en-US" sz="2000" i="1">
                            <a:effectLst/>
                            <a:latin typeface="Cambria Math" panose="02040503050406030204" pitchFamily="18" charset="0"/>
                          </a:rPr>
                          <m:t>60 </m:t>
                        </m:r>
                        <m:r>
                          <a:rPr lang="en-US" sz="2000" b="0" i="1" smtClean="0">
                            <a:effectLst/>
                            <a:latin typeface="Cambria Math" panose="02040503050406030204" pitchFamily="18" charset="0"/>
                          </a:rPr>
                          <m:t>𝑚𝑖𝑛</m:t>
                        </m:r>
                      </m:den>
                    </m:f>
                    <m:r>
                      <a:rPr lang="en-US" sz="2000" i="1">
                        <a:effectLst/>
                        <a:latin typeface="Cambria Math" panose="02040503050406030204" pitchFamily="18" charset="0"/>
                      </a:rPr>
                      <m:t>×</m:t>
                    </m:r>
                    <m:f>
                      <m:fPr>
                        <m:ctrlPr>
                          <a:rPr lang="en-US" sz="2000" i="1">
                            <a:effectLst/>
                            <a:latin typeface="Cambria Math" panose="02040503050406030204" pitchFamily="18" charset="0"/>
                          </a:rPr>
                        </m:ctrlPr>
                      </m:fPr>
                      <m:num>
                        <m:r>
                          <a:rPr lang="en-US" sz="2000" i="1">
                            <a:effectLst/>
                            <a:latin typeface="Cambria Math" panose="02040503050406030204" pitchFamily="18" charset="0"/>
                          </a:rPr>
                          <m:t>1</m:t>
                        </m:r>
                      </m:num>
                      <m:den>
                        <m:r>
                          <a:rPr lang="en-US" sz="2000" i="1">
                            <a:effectLst/>
                            <a:latin typeface="Cambria Math" panose="02040503050406030204" pitchFamily="18" charset="0"/>
                          </a:rPr>
                          <m:t>0.8</m:t>
                        </m:r>
                      </m:den>
                    </m:f>
                  </m:oMath>
                </a14:m>
                <a:r>
                  <a:rPr lang="en-US" sz="2000" i="1" dirty="0">
                    <a:effectLst/>
                  </a:rPr>
                  <a:t> = </a:t>
                </a:r>
                <a14:m>
                  <m:oMath xmlns:m="http://schemas.openxmlformats.org/officeDocument/2006/math">
                    <m:f>
                      <m:fPr>
                        <m:ctrlPr>
                          <a:rPr lang="en-US" sz="2000" i="1" kern="1200" smtClean="0">
                            <a:solidFill>
                              <a:schemeClr val="tx1"/>
                            </a:solidFill>
                            <a:effectLst/>
                            <a:latin typeface="Cambria Math" panose="02040503050406030204" pitchFamily="18" charset="0"/>
                          </a:rPr>
                        </m:ctrlPr>
                      </m:fPr>
                      <m:num>
                        <m:r>
                          <a:rPr lang="en-US" sz="2000" i="1" kern="1200">
                            <a:solidFill>
                              <a:schemeClr val="tx1"/>
                            </a:solidFill>
                            <a:effectLst/>
                            <a:latin typeface="Cambria Math" panose="02040503050406030204" pitchFamily="18" charset="0"/>
                          </a:rPr>
                          <m:t>𝑆</m:t>
                        </m:r>
                      </m:num>
                      <m:den>
                        <m:r>
                          <a:rPr lang="en-US" sz="2000" i="1" kern="1200">
                            <a:solidFill>
                              <a:schemeClr val="tx1"/>
                            </a:solidFill>
                            <a:effectLst/>
                            <a:latin typeface="Cambria Math" panose="02040503050406030204" pitchFamily="18" charset="0"/>
                          </a:rPr>
                          <m:t>48</m:t>
                        </m:r>
                        <m:sSub>
                          <m:sSubPr>
                            <m:ctrlPr>
                              <a:rPr lang="en-US" sz="2000" i="1" kern="1200">
                                <a:solidFill>
                                  <a:schemeClr val="tx1"/>
                                </a:solidFill>
                                <a:effectLst/>
                                <a:latin typeface="Cambria Math" panose="02040503050406030204" pitchFamily="18" charset="0"/>
                              </a:rPr>
                            </m:ctrlPr>
                          </m:sSubPr>
                          <m:e>
                            <m:r>
                              <a:rPr lang="en-US" sz="2000" i="1" kern="1200">
                                <a:solidFill>
                                  <a:schemeClr val="tx1"/>
                                </a:solidFill>
                                <a:effectLst/>
                                <a:latin typeface="Cambria Math" panose="02040503050406030204" pitchFamily="18" charset="0"/>
                              </a:rPr>
                              <m:t>𝐷</m:t>
                            </m:r>
                          </m:e>
                          <m:sub>
                            <m:r>
                              <a:rPr lang="en-US" sz="2000" i="1" kern="1200">
                                <a:solidFill>
                                  <a:schemeClr val="tx1"/>
                                </a:solidFill>
                                <a:effectLst/>
                                <a:latin typeface="Cambria Math" panose="02040503050406030204" pitchFamily="18" charset="0"/>
                              </a:rPr>
                              <m:t>𝑚</m:t>
                            </m:r>
                          </m:sub>
                        </m:sSub>
                        <m:r>
                          <a:rPr lang="en-US" sz="2000" i="1" kern="1200">
                            <a:solidFill>
                              <a:schemeClr val="tx1"/>
                            </a:solidFill>
                            <a:effectLst/>
                            <a:latin typeface="Cambria Math" panose="02040503050406030204" pitchFamily="18" charset="0"/>
                          </a:rPr>
                          <m:t> </m:t>
                        </m:r>
                        <m:sSub>
                          <m:sSubPr>
                            <m:ctrlPr>
                              <a:rPr lang="en-US" sz="2000" i="1" kern="1200">
                                <a:solidFill>
                                  <a:schemeClr val="tx1"/>
                                </a:solidFill>
                                <a:effectLst/>
                                <a:latin typeface="Cambria Math" panose="02040503050406030204" pitchFamily="18" charset="0"/>
                              </a:rPr>
                            </m:ctrlPr>
                          </m:sSubPr>
                          <m:e>
                            <m:r>
                              <a:rPr lang="en-US" sz="2000" i="1" kern="1200">
                                <a:solidFill>
                                  <a:schemeClr val="tx1"/>
                                </a:solidFill>
                                <a:effectLst/>
                                <a:latin typeface="Cambria Math" panose="02040503050406030204" pitchFamily="18" charset="0"/>
                              </a:rPr>
                              <m:t>𝐻</m:t>
                            </m:r>
                          </m:e>
                          <m:sub>
                            <m:r>
                              <a:rPr lang="en-US" sz="2000" i="1" kern="1200">
                                <a:solidFill>
                                  <a:schemeClr val="tx1"/>
                                </a:solidFill>
                                <a:effectLst/>
                                <a:latin typeface="Cambria Math" panose="02040503050406030204" pitchFamily="18" charset="0"/>
                              </a:rPr>
                              <m:t>𝑑</m:t>
                            </m:r>
                          </m:sub>
                        </m:sSub>
                      </m:den>
                    </m:f>
                  </m:oMath>
                </a14:m>
                <a:endParaRPr lang="th-TH" sz="2000" i="1" dirty="0"/>
              </a:p>
            </p:txBody>
          </p:sp>
        </mc:Choice>
        <mc:Fallback>
          <p:sp>
            <p:nvSpPr>
              <p:cNvPr id="13" name="TextBox 12">
                <a:extLst>
                  <a:ext uri="{FF2B5EF4-FFF2-40B4-BE49-F238E27FC236}">
                    <a16:creationId xmlns:a16="http://schemas.microsoft.com/office/drawing/2014/main" id="{387A8C92-04E2-9BCF-F277-48B539EB4492}"/>
                  </a:ext>
                </a:extLst>
              </p:cNvPr>
              <p:cNvSpPr txBox="1">
                <a:spLocks noRot="1" noChangeAspect="1" noMove="1" noResize="1" noEditPoints="1" noAdjustHandles="1" noChangeArrowheads="1" noChangeShapeType="1" noTextEdit="1"/>
              </p:cNvSpPr>
              <p:nvPr/>
            </p:nvSpPr>
            <p:spPr>
              <a:xfrm>
                <a:off x="1231258" y="4442235"/>
                <a:ext cx="8111182" cy="570734"/>
              </a:xfrm>
              <a:prstGeom prst="rect">
                <a:avLst/>
              </a:prstGeom>
              <a:blipFill>
                <a:blip r:embed="rId5"/>
                <a:stretch>
                  <a:fillRect b="-5376"/>
                </a:stretch>
              </a:blipFill>
            </p:spPr>
            <p:txBody>
              <a:bodyPr/>
              <a:lstStyle/>
              <a:p>
                <a:r>
                  <a:rPr lang="th-TH">
                    <a:noFill/>
                  </a:rPr>
                  <a:t> </a:t>
                </a:r>
              </a:p>
            </p:txBody>
          </p:sp>
        </mc:Fallback>
      </mc:AlternateContent>
      <p:sp>
        <p:nvSpPr>
          <p:cNvPr id="7" name="TextBox 6">
            <a:extLst>
              <a:ext uri="{FF2B5EF4-FFF2-40B4-BE49-F238E27FC236}">
                <a16:creationId xmlns:a16="http://schemas.microsoft.com/office/drawing/2014/main" id="{AAF03188-E0D4-05F2-F1CD-6A3A536E413D}"/>
              </a:ext>
            </a:extLst>
          </p:cNvPr>
          <p:cNvSpPr txBox="1"/>
          <p:nvPr/>
        </p:nvSpPr>
        <p:spPr>
          <a:xfrm>
            <a:off x="1180938" y="5266202"/>
            <a:ext cx="4102268" cy="400110"/>
          </a:xfrm>
          <a:prstGeom prst="rect">
            <a:avLst/>
          </a:prstGeom>
          <a:noFill/>
        </p:spPr>
        <p:txBody>
          <a:bodyPr wrap="square" rtlCol="0">
            <a:spAutoFit/>
          </a:bodyPr>
          <a:lstStyle/>
          <a:p>
            <a:pPr marL="342900" indent="-342900" algn="l">
              <a:buFont typeface="Arial" panose="020B0604020202020204" pitchFamily="34" charset="0"/>
              <a:buChar char="•"/>
            </a:pPr>
            <a:r>
              <a:rPr lang="en-US" sz="2000" dirty="0"/>
              <a:t>Capital Cost</a:t>
            </a:r>
            <a:endParaRPr lang="th-TH" sz="2000" dirty="0"/>
          </a:p>
        </p:txBody>
      </p:sp>
    </p:spTree>
    <p:extLst>
      <p:ext uri="{BB962C8B-B14F-4D97-AF65-F5344CB8AC3E}">
        <p14:creationId xmlns:p14="http://schemas.microsoft.com/office/powerpoint/2010/main" val="3474310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BBC7457-9809-CBFE-493B-8F033FBA2DF4}"/>
              </a:ext>
            </a:extLst>
          </p:cNvPr>
          <p:cNvSpPr/>
          <p:nvPr/>
        </p:nvSpPr>
        <p:spPr>
          <a:xfrm>
            <a:off x="8648698" y="2094937"/>
            <a:ext cx="2529842" cy="136834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 name="Rectangle: Rounded Corners 10">
            <a:extLst>
              <a:ext uri="{FF2B5EF4-FFF2-40B4-BE49-F238E27FC236}">
                <a16:creationId xmlns:a16="http://schemas.microsoft.com/office/drawing/2014/main" id="{CCC89527-2C97-080C-9EF8-048E41811823}"/>
              </a:ext>
            </a:extLst>
          </p:cNvPr>
          <p:cNvSpPr/>
          <p:nvPr/>
        </p:nvSpPr>
        <p:spPr>
          <a:xfrm>
            <a:off x="6179820" y="2135165"/>
            <a:ext cx="1981200" cy="1368346"/>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Rectangle: Rounded Corners 8">
            <a:extLst>
              <a:ext uri="{FF2B5EF4-FFF2-40B4-BE49-F238E27FC236}">
                <a16:creationId xmlns:a16="http://schemas.microsoft.com/office/drawing/2014/main" id="{AD996C4F-DDBE-F34C-9260-0F5C8DB100BC}"/>
              </a:ext>
            </a:extLst>
          </p:cNvPr>
          <p:cNvSpPr/>
          <p:nvPr/>
        </p:nvSpPr>
        <p:spPr>
          <a:xfrm>
            <a:off x="3924300" y="2186605"/>
            <a:ext cx="1981200" cy="1368346"/>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Rectangle: Rounded Corners 6">
            <a:extLst>
              <a:ext uri="{FF2B5EF4-FFF2-40B4-BE49-F238E27FC236}">
                <a16:creationId xmlns:a16="http://schemas.microsoft.com/office/drawing/2014/main" id="{7C9DBD7B-F3C3-631E-C788-58E361748EBF}"/>
              </a:ext>
            </a:extLst>
          </p:cNvPr>
          <p:cNvSpPr/>
          <p:nvPr/>
        </p:nvSpPr>
        <p:spPr>
          <a:xfrm>
            <a:off x="2019300" y="2193810"/>
            <a:ext cx="1630680" cy="1368346"/>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Title 1">
            <a:extLst>
              <a:ext uri="{FF2B5EF4-FFF2-40B4-BE49-F238E27FC236}">
                <a16:creationId xmlns:a16="http://schemas.microsoft.com/office/drawing/2014/main" id="{AFD86A9A-63C5-652F-5F84-95A23AC8E3C3}"/>
              </a:ext>
            </a:extLst>
          </p:cNvPr>
          <p:cNvSpPr>
            <a:spLocks noGrp="1"/>
          </p:cNvSpPr>
          <p:nvPr>
            <p:ph type="title"/>
          </p:nvPr>
        </p:nvSpPr>
        <p:spPr/>
        <p:txBody>
          <a:bodyPr/>
          <a:lstStyle/>
          <a:p>
            <a:r>
              <a:rPr lang="en-US" dirty="0"/>
              <a:t>4.1  Mathematic Equation Modeling (Cont.)</a:t>
            </a:r>
            <a:endParaRPr lang="th-TH" dirty="0"/>
          </a:p>
        </p:txBody>
      </p:sp>
      <p:sp>
        <p:nvSpPr>
          <p:cNvPr id="4" name="Slide Number Placeholder 3">
            <a:extLst>
              <a:ext uri="{FF2B5EF4-FFF2-40B4-BE49-F238E27FC236}">
                <a16:creationId xmlns:a16="http://schemas.microsoft.com/office/drawing/2014/main" id="{83CA0E37-3B17-CBCB-E7E1-C9702D31FC46}"/>
              </a:ext>
            </a:extLst>
          </p:cNvPr>
          <p:cNvSpPr>
            <a:spLocks noGrp="1"/>
          </p:cNvSpPr>
          <p:nvPr>
            <p:ph type="sldNum" sz="quarter" idx="12"/>
          </p:nvPr>
        </p:nvSpPr>
        <p:spPr/>
        <p:txBody>
          <a:bodyPr/>
          <a:lstStyle/>
          <a:p>
            <a:fld id="{19F4AC4A-7F96-4DE7-ACD4-4560B36C61BE}" type="slidenum">
              <a:rPr lang="th-TH" smtClean="0"/>
              <a:pPr/>
              <a:t>9</a:t>
            </a:fld>
            <a:endParaRPr lang="th-TH"/>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5F7C2D2-2B5F-8C24-B91D-707E0244E87A}"/>
                  </a:ext>
                </a:extLst>
              </p:cNvPr>
              <p:cNvSpPr txBox="1"/>
              <p:nvPr/>
            </p:nvSpPr>
            <p:spPr>
              <a:xfrm>
                <a:off x="1287780" y="2155189"/>
                <a:ext cx="10904220" cy="12813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th-TH" sz="2400" i="0">
                          <a:latin typeface="Cambria Math" panose="02040503050406030204" pitchFamily="18" charset="0"/>
                        </a:rPr>
                        <m:t>= </m:t>
                      </m:r>
                      <m:nary>
                        <m:naryPr>
                          <m:chr m:val="∑"/>
                          <m:limLoc m:val="undOvr"/>
                          <m:ctrlPr>
                            <a:rPr lang="th-TH" sz="2400" i="1">
                              <a:latin typeface="Cambria Math" panose="02040503050406030204" pitchFamily="18" charset="0"/>
                            </a:rPr>
                          </m:ctrlPr>
                        </m:naryPr>
                        <m:sub>
                          <m:r>
                            <a:rPr lang="th-TH" sz="2400" i="1">
                              <a:latin typeface="Cambria Math" panose="02040503050406030204" pitchFamily="18" charset="0"/>
                            </a:rPr>
                            <m:t>𝑖</m:t>
                          </m:r>
                          <m:r>
                            <a:rPr lang="th-TH" sz="2400" i="0">
                              <a:latin typeface="Cambria Math" panose="02040503050406030204" pitchFamily="18" charset="0"/>
                            </a:rPr>
                            <m:t>=1</m:t>
                          </m:r>
                        </m:sub>
                        <m:sup>
                          <m:r>
                            <a:rPr lang="th-TH" sz="2400" i="1">
                              <a:latin typeface="Cambria Math" panose="02040503050406030204" pitchFamily="18" charset="0"/>
                            </a:rPr>
                            <m:t>𝐼</m:t>
                          </m:r>
                        </m:sup>
                        <m:e>
                          <m:sSub>
                            <m:sSubPr>
                              <m:ctrlPr>
                                <a:rPr lang="th-TH" sz="2400" i="1">
                                  <a:solidFill>
                                    <a:srgbClr val="836967"/>
                                  </a:solidFill>
                                  <a:latin typeface="Cambria Math" panose="02040503050406030204" pitchFamily="18" charset="0"/>
                                </a:rPr>
                              </m:ctrlPr>
                            </m:sSubPr>
                            <m:e>
                              <m:r>
                                <a:rPr lang="th-TH" sz="2400" i="1">
                                  <a:latin typeface="Cambria Math" panose="02040503050406030204" pitchFamily="18" charset="0"/>
                                </a:rPr>
                                <m:t>𝐶</m:t>
                              </m:r>
                            </m:e>
                            <m:sub>
                              <m:sSub>
                                <m:sSubPr>
                                  <m:ctrlPr>
                                    <a:rPr lang="th-TH" sz="2400" i="1">
                                      <a:solidFill>
                                        <a:srgbClr val="836967"/>
                                      </a:solidFill>
                                      <a:latin typeface="Cambria Math" panose="02040503050406030204" pitchFamily="18" charset="0"/>
                                    </a:rPr>
                                  </m:ctrlPr>
                                </m:sSubPr>
                                <m:e>
                                  <m:r>
                                    <a:rPr lang="th-TH" sz="2400" i="1">
                                      <a:latin typeface="Cambria Math" panose="02040503050406030204" pitchFamily="18" charset="0"/>
                                    </a:rPr>
                                    <m:t>𝑚</m:t>
                                  </m:r>
                                </m:e>
                                <m:sub>
                                  <m:r>
                                    <a:rPr lang="th-TH" sz="2400" i="1">
                                      <a:latin typeface="Cambria Math" panose="02040503050406030204" pitchFamily="18" charset="0"/>
                                    </a:rPr>
                                    <m:t>𝑖</m:t>
                                  </m:r>
                                </m:sub>
                              </m:sSub>
                            </m:sub>
                          </m:sSub>
                          <m:sSub>
                            <m:sSubPr>
                              <m:ctrlPr>
                                <a:rPr lang="th-TH" sz="2400" i="1">
                                  <a:solidFill>
                                    <a:srgbClr val="836967"/>
                                  </a:solidFill>
                                  <a:latin typeface="Cambria Math" panose="02040503050406030204" pitchFamily="18" charset="0"/>
                                </a:rPr>
                              </m:ctrlPr>
                            </m:sSubPr>
                            <m:e>
                              <m:r>
                                <a:rPr lang="th-TH" sz="2400" i="1">
                                  <a:latin typeface="Cambria Math" panose="02040503050406030204" pitchFamily="18" charset="0"/>
                                </a:rPr>
                                <m:t>𝑞</m:t>
                              </m:r>
                            </m:e>
                            <m:sub>
                              <m:r>
                                <a:rPr lang="th-TH" sz="2400" i="1">
                                  <a:latin typeface="Cambria Math" panose="02040503050406030204" pitchFamily="18" charset="0"/>
                                </a:rPr>
                                <m:t>𝑖</m:t>
                              </m:r>
                            </m:sub>
                          </m:sSub>
                        </m:e>
                      </m:nary>
                      <m:r>
                        <a:rPr lang="th-TH" sz="2400" i="0">
                          <a:latin typeface="Cambria Math" panose="02040503050406030204" pitchFamily="18" charset="0"/>
                        </a:rPr>
                        <m:t> +</m:t>
                      </m:r>
                      <m:d>
                        <m:dPr>
                          <m:ctrlPr>
                            <a:rPr lang="th-TH" sz="2400" i="1">
                              <a:latin typeface="Cambria Math" panose="02040503050406030204" pitchFamily="18" charset="0"/>
                            </a:rPr>
                          </m:ctrlPr>
                        </m:dPr>
                        <m:e>
                          <m:f>
                            <m:fPr>
                              <m:ctrlPr>
                                <a:rPr lang="th-TH" sz="2400" i="1">
                                  <a:solidFill>
                                    <a:srgbClr val="836967"/>
                                  </a:solidFill>
                                  <a:latin typeface="Cambria Math" panose="02040503050406030204" pitchFamily="18" charset="0"/>
                                </a:rPr>
                              </m:ctrlPr>
                            </m:fPr>
                            <m:num>
                              <m:r>
                                <a:rPr lang="th-TH" sz="2400" i="0">
                                  <a:latin typeface="Cambria Math" panose="02040503050406030204" pitchFamily="18" charset="0"/>
                                </a:rPr>
                                <m:t>1</m:t>
                              </m:r>
                            </m:num>
                            <m:den>
                              <m:r>
                                <a:rPr lang="th-TH" sz="2400" i="0">
                                  <a:latin typeface="Cambria Math" panose="02040503050406030204" pitchFamily="18" charset="0"/>
                                </a:rPr>
                                <m:t>48 </m:t>
                              </m:r>
                              <m:sSub>
                                <m:sSubPr>
                                  <m:ctrlPr>
                                    <a:rPr lang="th-TH" sz="2400" i="1">
                                      <a:solidFill>
                                        <a:srgbClr val="836967"/>
                                      </a:solidFill>
                                      <a:latin typeface="Cambria Math" panose="02040503050406030204" pitchFamily="18" charset="0"/>
                                    </a:rPr>
                                  </m:ctrlPr>
                                </m:sSubPr>
                                <m:e>
                                  <m:r>
                                    <a:rPr lang="th-TH" sz="2400" i="1">
                                      <a:latin typeface="Cambria Math" panose="02040503050406030204" pitchFamily="18" charset="0"/>
                                    </a:rPr>
                                    <m:t>𝐻</m:t>
                                  </m:r>
                                </m:e>
                                <m:sub>
                                  <m:r>
                                    <a:rPr lang="th-TH" sz="2400" i="1">
                                      <a:latin typeface="Cambria Math" panose="02040503050406030204" pitchFamily="18" charset="0"/>
                                    </a:rPr>
                                    <m:t>𝑑</m:t>
                                  </m:r>
                                </m:sub>
                              </m:sSub>
                            </m:den>
                          </m:f>
                          <m:r>
                            <a:rPr lang="th-TH" sz="2400" i="0">
                              <a:latin typeface="Cambria Math" panose="02040503050406030204" pitchFamily="18" charset="0"/>
                            </a:rPr>
                            <m:t> </m:t>
                          </m:r>
                          <m:nary>
                            <m:naryPr>
                              <m:chr m:val="∑"/>
                              <m:limLoc m:val="undOvr"/>
                              <m:ctrlPr>
                                <a:rPr lang="th-TH" sz="2400" i="1">
                                  <a:latin typeface="Cambria Math" panose="02040503050406030204" pitchFamily="18" charset="0"/>
                                </a:rPr>
                              </m:ctrlPr>
                            </m:naryPr>
                            <m:sub>
                              <m:r>
                                <a:rPr lang="th-TH" sz="2400" i="1">
                                  <a:latin typeface="Cambria Math" panose="02040503050406030204" pitchFamily="18" charset="0"/>
                                </a:rPr>
                                <m:t>𝑗</m:t>
                              </m:r>
                              <m:r>
                                <a:rPr lang="th-TH" sz="2400" i="0">
                                  <a:latin typeface="Cambria Math" panose="02040503050406030204" pitchFamily="18" charset="0"/>
                                </a:rPr>
                                <m:t>=1</m:t>
                              </m:r>
                            </m:sub>
                            <m:sup>
                              <m:r>
                                <a:rPr lang="th-TH" sz="2400" i="1">
                                  <a:latin typeface="Cambria Math" panose="02040503050406030204" pitchFamily="18" charset="0"/>
                                </a:rPr>
                                <m:t>𝐽</m:t>
                              </m:r>
                            </m:sup>
                            <m:e>
                              <m:sSub>
                                <m:sSubPr>
                                  <m:ctrlPr>
                                    <a:rPr lang="th-TH" sz="2400" i="1">
                                      <a:solidFill>
                                        <a:srgbClr val="836967"/>
                                      </a:solidFill>
                                      <a:latin typeface="Cambria Math" panose="02040503050406030204" pitchFamily="18" charset="0"/>
                                    </a:rPr>
                                  </m:ctrlPr>
                                </m:sSubPr>
                                <m:e>
                                  <m:r>
                                    <a:rPr lang="th-TH" sz="2400" i="1">
                                      <a:latin typeface="Cambria Math" panose="02040503050406030204" pitchFamily="18" charset="0"/>
                                    </a:rPr>
                                    <m:t>𝐶</m:t>
                                  </m:r>
                                </m:e>
                                <m:sub>
                                  <m:sSub>
                                    <m:sSubPr>
                                      <m:ctrlPr>
                                        <a:rPr lang="th-TH" sz="2400" i="1">
                                          <a:solidFill>
                                            <a:srgbClr val="836967"/>
                                          </a:solidFill>
                                          <a:latin typeface="Cambria Math" panose="02040503050406030204" pitchFamily="18" charset="0"/>
                                        </a:rPr>
                                      </m:ctrlPr>
                                    </m:sSubPr>
                                    <m:e>
                                      <m:r>
                                        <a:rPr lang="th-TH" sz="2400" i="1">
                                          <a:latin typeface="Cambria Math" panose="02040503050406030204" pitchFamily="18" charset="0"/>
                                        </a:rPr>
                                        <m:t>𝑙</m:t>
                                      </m:r>
                                    </m:e>
                                    <m:sub>
                                      <m:r>
                                        <a:rPr lang="th-TH" sz="2400" i="1">
                                          <a:latin typeface="Cambria Math" panose="02040503050406030204" pitchFamily="18" charset="0"/>
                                        </a:rPr>
                                        <m:t>𝑗</m:t>
                                      </m:r>
                                    </m:sub>
                                  </m:sSub>
                                </m:sub>
                              </m:sSub>
                              <m:r>
                                <a:rPr lang="th-TH" sz="2400" i="0">
                                  <a:latin typeface="Cambria Math" panose="02040503050406030204" pitchFamily="18" charset="0"/>
                                </a:rPr>
                                <m:t> </m:t>
                              </m:r>
                            </m:e>
                          </m:nary>
                          <m:r>
                            <a:rPr lang="th-TH" sz="2400" i="0">
                              <a:latin typeface="Cambria Math" panose="02040503050406030204" pitchFamily="18" charset="0"/>
                            </a:rPr>
                            <m:t>+</m:t>
                          </m:r>
                          <m:f>
                            <m:fPr>
                              <m:ctrlPr>
                                <a:rPr lang="th-TH" sz="2400" i="1">
                                  <a:solidFill>
                                    <a:srgbClr val="836967"/>
                                  </a:solidFill>
                                  <a:latin typeface="Cambria Math" panose="02040503050406030204" pitchFamily="18" charset="0"/>
                                </a:rPr>
                              </m:ctrlPr>
                            </m:fPr>
                            <m:num>
                              <m:r>
                                <a:rPr lang="th-TH" sz="2400" i="0">
                                  <a:latin typeface="Cambria Math" panose="02040503050406030204" pitchFamily="18" charset="0"/>
                                </a:rPr>
                                <m:t>1</m:t>
                              </m:r>
                            </m:num>
                            <m:den>
                              <m:r>
                                <a:rPr lang="th-TH" sz="2400" i="0">
                                  <a:latin typeface="Cambria Math" panose="02040503050406030204" pitchFamily="18" charset="0"/>
                                </a:rPr>
                                <m:t>48</m:t>
                              </m:r>
                              <m:sSub>
                                <m:sSubPr>
                                  <m:ctrlPr>
                                    <a:rPr lang="th-TH" sz="2400" i="1">
                                      <a:solidFill>
                                        <a:srgbClr val="836967"/>
                                      </a:solidFill>
                                      <a:latin typeface="Cambria Math" panose="02040503050406030204" pitchFamily="18" charset="0"/>
                                    </a:rPr>
                                  </m:ctrlPr>
                                </m:sSubPr>
                                <m:e>
                                  <m:r>
                                    <a:rPr lang="th-TH" sz="2400" i="1">
                                      <a:latin typeface="Cambria Math" panose="02040503050406030204" pitchFamily="18" charset="0"/>
                                    </a:rPr>
                                    <m:t>𝐷</m:t>
                                  </m:r>
                                </m:e>
                                <m:sub>
                                  <m:r>
                                    <a:rPr lang="th-TH" sz="2400" i="1">
                                      <a:latin typeface="Cambria Math" panose="02040503050406030204" pitchFamily="18" charset="0"/>
                                    </a:rPr>
                                    <m:t>𝑚</m:t>
                                  </m:r>
                                </m:sub>
                              </m:sSub>
                              <m:r>
                                <a:rPr lang="th-TH" sz="2400" i="0">
                                  <a:latin typeface="Cambria Math" panose="02040503050406030204" pitchFamily="18" charset="0"/>
                                </a:rPr>
                                <m:t> </m:t>
                              </m:r>
                              <m:sSub>
                                <m:sSubPr>
                                  <m:ctrlPr>
                                    <a:rPr lang="th-TH" sz="2400" i="1">
                                      <a:solidFill>
                                        <a:srgbClr val="836967"/>
                                      </a:solidFill>
                                      <a:latin typeface="Cambria Math" panose="02040503050406030204" pitchFamily="18" charset="0"/>
                                    </a:rPr>
                                  </m:ctrlPr>
                                </m:sSubPr>
                                <m:e>
                                  <m:r>
                                    <a:rPr lang="th-TH" sz="2400" i="1">
                                      <a:latin typeface="Cambria Math" panose="02040503050406030204" pitchFamily="18" charset="0"/>
                                    </a:rPr>
                                    <m:t>𝐻</m:t>
                                  </m:r>
                                </m:e>
                                <m:sub>
                                  <m:r>
                                    <a:rPr lang="th-TH" sz="2400" i="1">
                                      <a:latin typeface="Cambria Math" panose="02040503050406030204" pitchFamily="18" charset="0"/>
                                    </a:rPr>
                                    <m:t>𝑑</m:t>
                                  </m:r>
                                </m:sub>
                              </m:sSub>
                            </m:den>
                          </m:f>
                          <m:nary>
                            <m:naryPr>
                              <m:chr m:val="∑"/>
                              <m:limLoc m:val="undOvr"/>
                              <m:ctrlPr>
                                <a:rPr lang="th-TH" sz="2400" i="1">
                                  <a:latin typeface="Cambria Math" panose="02040503050406030204" pitchFamily="18" charset="0"/>
                                </a:rPr>
                              </m:ctrlPr>
                            </m:naryPr>
                            <m:sub>
                              <m:r>
                                <a:rPr lang="th-TH" sz="2400" i="1">
                                  <a:latin typeface="Cambria Math" panose="02040503050406030204" pitchFamily="18" charset="0"/>
                                </a:rPr>
                                <m:t>𝑘</m:t>
                              </m:r>
                              <m:r>
                                <a:rPr lang="th-TH" sz="2400" i="0">
                                  <a:latin typeface="Cambria Math" panose="02040503050406030204" pitchFamily="18" charset="0"/>
                                </a:rPr>
                                <m:t>=1</m:t>
                              </m:r>
                            </m:sub>
                            <m:sup>
                              <m:r>
                                <a:rPr lang="th-TH" sz="2400" i="1">
                                  <a:latin typeface="Cambria Math" panose="02040503050406030204" pitchFamily="18" charset="0"/>
                                </a:rPr>
                                <m:t>𝐾</m:t>
                              </m:r>
                            </m:sup>
                            <m:e>
                              <m:sSub>
                                <m:sSubPr>
                                  <m:ctrlPr>
                                    <a:rPr lang="th-TH" sz="2400" i="1">
                                      <a:solidFill>
                                        <a:srgbClr val="836967"/>
                                      </a:solidFill>
                                      <a:latin typeface="Cambria Math" panose="02040503050406030204" pitchFamily="18" charset="0"/>
                                    </a:rPr>
                                  </m:ctrlPr>
                                </m:sSubPr>
                                <m:e>
                                  <m:r>
                                    <a:rPr lang="th-TH" sz="2400" i="1">
                                      <a:latin typeface="Cambria Math" panose="02040503050406030204" pitchFamily="18" charset="0"/>
                                    </a:rPr>
                                    <m:t>𝑆</m:t>
                                  </m:r>
                                </m:e>
                                <m:sub>
                                  <m:r>
                                    <a:rPr lang="th-TH" sz="2400" i="1">
                                      <a:latin typeface="Cambria Math" panose="02040503050406030204" pitchFamily="18" charset="0"/>
                                    </a:rPr>
                                    <m:t>𝑘</m:t>
                                  </m:r>
                                </m:sub>
                              </m:sSub>
                            </m:e>
                          </m:nary>
                          <m:r>
                            <a:rPr lang="th-TH" sz="2400" i="0">
                              <a:latin typeface="Cambria Math" panose="02040503050406030204" pitchFamily="18" charset="0"/>
                            </a:rPr>
                            <m:t> + </m:t>
                          </m:r>
                          <m:f>
                            <m:fPr>
                              <m:ctrlPr>
                                <a:rPr lang="th-TH" sz="2400" i="1">
                                  <a:solidFill>
                                    <a:srgbClr val="836967"/>
                                  </a:solidFill>
                                  <a:latin typeface="Cambria Math" panose="02040503050406030204" pitchFamily="18" charset="0"/>
                                </a:rPr>
                              </m:ctrlPr>
                            </m:fPr>
                            <m:num>
                              <m:r>
                                <a:rPr lang="th-TH" sz="2400" i="0">
                                  <a:latin typeface="Cambria Math" panose="02040503050406030204" pitchFamily="18" charset="0"/>
                                </a:rPr>
                                <m:t>1</m:t>
                              </m:r>
                            </m:num>
                            <m:den>
                              <m:r>
                                <a:rPr lang="th-TH" sz="2400" i="0">
                                  <a:latin typeface="Cambria Math" panose="02040503050406030204" pitchFamily="18" charset="0"/>
                                </a:rPr>
                                <m:t>720</m:t>
                              </m:r>
                              <m:sSub>
                                <m:sSubPr>
                                  <m:ctrlPr>
                                    <a:rPr lang="th-TH" sz="2400" i="1">
                                      <a:solidFill>
                                        <a:srgbClr val="836967"/>
                                      </a:solidFill>
                                      <a:latin typeface="Cambria Math" panose="02040503050406030204" pitchFamily="18" charset="0"/>
                                    </a:rPr>
                                  </m:ctrlPr>
                                </m:sSubPr>
                                <m:e>
                                  <m:r>
                                    <a:rPr lang="th-TH" sz="2400" i="1">
                                      <a:latin typeface="Cambria Math" panose="02040503050406030204" pitchFamily="18" charset="0"/>
                                    </a:rPr>
                                    <m:t>𝐷</m:t>
                                  </m:r>
                                </m:e>
                                <m:sub>
                                  <m:r>
                                    <a:rPr lang="th-TH" sz="2400" i="1">
                                      <a:latin typeface="Cambria Math" panose="02040503050406030204" pitchFamily="18" charset="0"/>
                                    </a:rPr>
                                    <m:t>𝑚</m:t>
                                  </m:r>
                                </m:sub>
                              </m:sSub>
                            </m:den>
                          </m:f>
                          <m:nary>
                            <m:naryPr>
                              <m:chr m:val="∑"/>
                              <m:limLoc m:val="undOvr"/>
                              <m:ctrlPr>
                                <a:rPr lang="th-TH" sz="2400" i="1">
                                  <a:latin typeface="Cambria Math" panose="02040503050406030204" pitchFamily="18" charset="0"/>
                                </a:rPr>
                              </m:ctrlPr>
                            </m:naryPr>
                            <m:sub>
                              <m:r>
                                <a:rPr lang="th-TH" sz="2400" i="1">
                                  <a:latin typeface="Cambria Math" panose="02040503050406030204" pitchFamily="18" charset="0"/>
                                </a:rPr>
                                <m:t>𝑙</m:t>
                              </m:r>
                              <m:r>
                                <a:rPr lang="th-TH" sz="2400" i="0">
                                  <a:latin typeface="Cambria Math" panose="02040503050406030204" pitchFamily="18" charset="0"/>
                                </a:rPr>
                                <m:t>=1</m:t>
                              </m:r>
                            </m:sub>
                            <m:sup>
                              <m:r>
                                <a:rPr lang="th-TH" sz="2400" i="1">
                                  <a:latin typeface="Cambria Math" panose="02040503050406030204" pitchFamily="18" charset="0"/>
                                </a:rPr>
                                <m:t>𝐿</m:t>
                              </m:r>
                            </m:sup>
                            <m:e>
                              <m:f>
                                <m:fPr>
                                  <m:ctrlPr>
                                    <a:rPr lang="th-TH" sz="2400" i="1">
                                      <a:solidFill>
                                        <a:srgbClr val="836967"/>
                                      </a:solidFill>
                                      <a:latin typeface="Cambria Math" panose="02040503050406030204" pitchFamily="18" charset="0"/>
                                    </a:rPr>
                                  </m:ctrlPr>
                                </m:fPr>
                                <m:num>
                                  <m:sSub>
                                    <m:sSubPr>
                                      <m:ctrlPr>
                                        <a:rPr lang="th-TH" sz="2400" i="1">
                                          <a:solidFill>
                                            <a:srgbClr val="836967"/>
                                          </a:solidFill>
                                          <a:latin typeface="Cambria Math" panose="02040503050406030204" pitchFamily="18" charset="0"/>
                                        </a:rPr>
                                      </m:ctrlPr>
                                    </m:sSubPr>
                                    <m:e>
                                      <m:sSub>
                                        <m:sSubPr>
                                          <m:ctrlPr>
                                            <a:rPr lang="th-TH" sz="2400" i="1">
                                              <a:solidFill>
                                                <a:srgbClr val="836967"/>
                                              </a:solidFill>
                                              <a:latin typeface="Cambria Math" panose="02040503050406030204" pitchFamily="18" charset="0"/>
                                            </a:rPr>
                                          </m:ctrlPr>
                                        </m:sSubPr>
                                        <m:e>
                                          <m:r>
                                            <a:rPr lang="th-TH" sz="2400" i="1">
                                              <a:latin typeface="Cambria Math" panose="02040503050406030204" pitchFamily="18" charset="0"/>
                                            </a:rPr>
                                            <m:t>𝐶</m:t>
                                          </m:r>
                                        </m:e>
                                        <m:sub>
                                          <m:r>
                                            <a:rPr lang="th-TH" sz="2400" i="1">
                                              <a:latin typeface="Cambria Math" panose="02040503050406030204" pitchFamily="18" charset="0"/>
                                            </a:rPr>
                                            <m:t>𝐶</m:t>
                                          </m:r>
                                        </m:sub>
                                      </m:sSub>
                                    </m:e>
                                    <m:sub>
                                      <m:r>
                                        <a:rPr lang="th-TH" sz="2400" i="1">
                                          <a:latin typeface="Cambria Math" panose="02040503050406030204" pitchFamily="18" charset="0"/>
                                        </a:rPr>
                                        <m:t>𝑙</m:t>
                                      </m:r>
                                    </m:sub>
                                  </m:sSub>
                                </m:num>
                                <m:den>
                                  <m:sSub>
                                    <m:sSubPr>
                                      <m:ctrlPr>
                                        <a:rPr lang="th-TH" sz="2400" i="1">
                                          <a:solidFill>
                                            <a:srgbClr val="836967"/>
                                          </a:solidFill>
                                          <a:latin typeface="Cambria Math" panose="02040503050406030204" pitchFamily="18" charset="0"/>
                                        </a:rPr>
                                      </m:ctrlPr>
                                    </m:sSubPr>
                                    <m:e>
                                      <m:r>
                                        <a:rPr lang="th-TH" sz="2400" i="1">
                                          <a:latin typeface="Cambria Math" panose="02040503050406030204" pitchFamily="18" charset="0"/>
                                        </a:rPr>
                                        <m:t>𝐿𝑇</m:t>
                                      </m:r>
                                    </m:e>
                                    <m:sub>
                                      <m:r>
                                        <a:rPr lang="th-TH" sz="2400" i="1">
                                          <a:latin typeface="Cambria Math" panose="02040503050406030204" pitchFamily="18" charset="0"/>
                                        </a:rPr>
                                        <m:t>𝑙</m:t>
                                      </m:r>
                                    </m:sub>
                                  </m:sSub>
                                  <m:sSub>
                                    <m:sSubPr>
                                      <m:ctrlPr>
                                        <a:rPr lang="th-TH" sz="2400" i="1">
                                          <a:solidFill>
                                            <a:srgbClr val="836967"/>
                                          </a:solidFill>
                                          <a:latin typeface="Cambria Math" panose="02040503050406030204" pitchFamily="18" charset="0"/>
                                        </a:rPr>
                                      </m:ctrlPr>
                                    </m:sSubPr>
                                    <m:e>
                                      <m:r>
                                        <a:rPr lang="th-TH" sz="2400" i="1">
                                          <a:latin typeface="Cambria Math" panose="02040503050406030204" pitchFamily="18" charset="0"/>
                                        </a:rPr>
                                        <m:t>𝑀𝐻</m:t>
                                      </m:r>
                                    </m:e>
                                    <m:sub>
                                      <m:r>
                                        <a:rPr lang="th-TH" sz="2400" i="1">
                                          <a:latin typeface="Cambria Math" panose="02040503050406030204" pitchFamily="18" charset="0"/>
                                        </a:rPr>
                                        <m:t>𝑙</m:t>
                                      </m:r>
                                    </m:sub>
                                  </m:sSub>
                                </m:den>
                              </m:f>
                            </m:e>
                          </m:nary>
                        </m:e>
                      </m:d>
                      <m:r>
                        <a:rPr lang="th-TH" sz="2400" i="0">
                          <a:latin typeface="Cambria Math" panose="02040503050406030204" pitchFamily="18" charset="0"/>
                        </a:rPr>
                        <m:t>∙</m:t>
                      </m:r>
                      <m:r>
                        <a:rPr lang="th-TH" sz="2400" i="1">
                          <a:latin typeface="Cambria Math" panose="02040503050406030204" pitchFamily="18" charset="0"/>
                        </a:rPr>
                        <m:t>𝑡</m:t>
                      </m:r>
                    </m:oMath>
                  </m:oMathPara>
                </a14:m>
                <a:endParaRPr lang="th-TH" sz="2400" dirty="0"/>
              </a:p>
            </p:txBody>
          </p:sp>
        </mc:Choice>
        <mc:Fallback xmlns="">
          <p:sp>
            <p:nvSpPr>
              <p:cNvPr id="6" name="TextBox 5">
                <a:extLst>
                  <a:ext uri="{FF2B5EF4-FFF2-40B4-BE49-F238E27FC236}">
                    <a16:creationId xmlns:a16="http://schemas.microsoft.com/office/drawing/2014/main" id="{65F7C2D2-2B5F-8C24-B91D-707E0244E87A}"/>
                  </a:ext>
                </a:extLst>
              </p:cNvPr>
              <p:cNvSpPr txBox="1">
                <a:spLocks noRot="1" noChangeAspect="1" noMove="1" noResize="1" noEditPoints="1" noAdjustHandles="1" noChangeArrowheads="1" noChangeShapeType="1" noTextEdit="1"/>
              </p:cNvSpPr>
              <p:nvPr/>
            </p:nvSpPr>
            <p:spPr>
              <a:xfrm>
                <a:off x="1287780" y="2155189"/>
                <a:ext cx="10904220" cy="1281376"/>
              </a:xfrm>
              <a:prstGeom prst="rect">
                <a:avLst/>
              </a:prstGeom>
              <a:blipFill>
                <a:blip r:embed="rId3"/>
                <a:stretch>
                  <a:fillRect/>
                </a:stretch>
              </a:blipFill>
            </p:spPr>
            <p:txBody>
              <a:bodyPr/>
              <a:lstStyle/>
              <a:p>
                <a:r>
                  <a:rPr lang="th-TH">
                    <a:noFill/>
                  </a:rPr>
                  <a:t> </a:t>
                </a:r>
              </a:p>
            </p:txBody>
          </p:sp>
        </mc:Fallback>
      </mc:AlternateContent>
      <p:sp>
        <p:nvSpPr>
          <p:cNvPr id="8" name="TextBox 7">
            <a:extLst>
              <a:ext uri="{FF2B5EF4-FFF2-40B4-BE49-F238E27FC236}">
                <a16:creationId xmlns:a16="http://schemas.microsoft.com/office/drawing/2014/main" id="{DDC840EB-90D7-C988-CB77-95A2D57FA8F3}"/>
              </a:ext>
            </a:extLst>
          </p:cNvPr>
          <p:cNvSpPr txBox="1"/>
          <p:nvPr/>
        </p:nvSpPr>
        <p:spPr>
          <a:xfrm>
            <a:off x="1973578" y="3744819"/>
            <a:ext cx="1493520" cy="400110"/>
          </a:xfrm>
          <a:prstGeom prst="rect">
            <a:avLst/>
          </a:prstGeom>
          <a:noFill/>
        </p:spPr>
        <p:txBody>
          <a:bodyPr wrap="square" rtlCol="0">
            <a:spAutoFit/>
          </a:bodyPr>
          <a:lstStyle/>
          <a:p>
            <a:pPr algn="l"/>
            <a:r>
              <a:rPr lang="en-US" sz="2000"/>
              <a:t>Material</a:t>
            </a:r>
            <a:endParaRPr lang="th-TH" sz="2000"/>
          </a:p>
        </p:txBody>
      </p:sp>
      <p:sp>
        <p:nvSpPr>
          <p:cNvPr id="10" name="TextBox 9">
            <a:extLst>
              <a:ext uri="{FF2B5EF4-FFF2-40B4-BE49-F238E27FC236}">
                <a16:creationId xmlns:a16="http://schemas.microsoft.com/office/drawing/2014/main" id="{BE14DFA4-8299-BB89-75DD-5670031A05DF}"/>
              </a:ext>
            </a:extLst>
          </p:cNvPr>
          <p:cNvSpPr txBox="1"/>
          <p:nvPr/>
        </p:nvSpPr>
        <p:spPr>
          <a:xfrm>
            <a:off x="4053838" y="3689418"/>
            <a:ext cx="1737360" cy="707886"/>
          </a:xfrm>
          <a:prstGeom prst="rect">
            <a:avLst/>
          </a:prstGeom>
          <a:noFill/>
        </p:spPr>
        <p:txBody>
          <a:bodyPr wrap="square" rtlCol="0">
            <a:spAutoFit/>
          </a:bodyPr>
          <a:lstStyle/>
          <a:p>
            <a:pPr algn="l"/>
            <a:r>
              <a:rPr lang="en-US" sz="2000" dirty="0"/>
              <a:t>Daily Paid Labor</a:t>
            </a:r>
            <a:endParaRPr lang="th-TH" sz="2000" dirty="0"/>
          </a:p>
        </p:txBody>
      </p:sp>
      <p:sp>
        <p:nvSpPr>
          <p:cNvPr id="12" name="TextBox 11">
            <a:extLst>
              <a:ext uri="{FF2B5EF4-FFF2-40B4-BE49-F238E27FC236}">
                <a16:creationId xmlns:a16="http://schemas.microsoft.com/office/drawing/2014/main" id="{730837CE-77F4-5848-84CF-5AA2DA38F158}"/>
              </a:ext>
            </a:extLst>
          </p:cNvPr>
          <p:cNvSpPr txBox="1"/>
          <p:nvPr/>
        </p:nvSpPr>
        <p:spPr>
          <a:xfrm>
            <a:off x="6202680" y="3689417"/>
            <a:ext cx="2154936" cy="707886"/>
          </a:xfrm>
          <a:prstGeom prst="rect">
            <a:avLst/>
          </a:prstGeom>
          <a:noFill/>
        </p:spPr>
        <p:txBody>
          <a:bodyPr wrap="square" rtlCol="0">
            <a:spAutoFit/>
          </a:bodyPr>
          <a:lstStyle/>
          <a:p>
            <a:pPr algn="l"/>
            <a:r>
              <a:rPr lang="en-US" sz="2000"/>
              <a:t>Monthly Paid labor</a:t>
            </a:r>
            <a:endParaRPr lang="th-TH" sz="2000"/>
          </a:p>
        </p:txBody>
      </p:sp>
      <p:sp>
        <p:nvSpPr>
          <p:cNvPr id="14" name="TextBox 13">
            <a:extLst>
              <a:ext uri="{FF2B5EF4-FFF2-40B4-BE49-F238E27FC236}">
                <a16:creationId xmlns:a16="http://schemas.microsoft.com/office/drawing/2014/main" id="{7B488195-16E5-CB6C-5748-331CABCACFB3}"/>
              </a:ext>
            </a:extLst>
          </p:cNvPr>
          <p:cNvSpPr txBox="1"/>
          <p:nvPr/>
        </p:nvSpPr>
        <p:spPr>
          <a:xfrm>
            <a:off x="8731162" y="3737677"/>
            <a:ext cx="1921596" cy="400110"/>
          </a:xfrm>
          <a:prstGeom prst="rect">
            <a:avLst/>
          </a:prstGeom>
          <a:noFill/>
        </p:spPr>
        <p:txBody>
          <a:bodyPr wrap="square" rtlCol="0">
            <a:spAutoFit/>
          </a:bodyPr>
          <a:lstStyle/>
          <a:p>
            <a:pPr algn="l"/>
            <a:r>
              <a:rPr lang="en-US" sz="2000"/>
              <a:t>Capital Cost</a:t>
            </a:r>
            <a:endParaRPr lang="th-TH" sz="200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965CA9E-8D20-1374-A41B-961E2B6BC906}"/>
                  </a:ext>
                </a:extLst>
              </p:cNvPr>
              <p:cNvSpPr txBox="1"/>
              <p:nvPr/>
            </p:nvSpPr>
            <p:spPr>
              <a:xfrm>
                <a:off x="496010" y="2619283"/>
                <a:ext cx="1494981"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th-TH" sz="2000" i="1" smtClean="0">
                          <a:latin typeface="Cambria Math" panose="02040503050406030204" pitchFamily="18" charset="0"/>
                        </a:rPr>
                        <m:t>𝑡𝑜𝑡𝑎𝑙</m:t>
                      </m:r>
                      <m:r>
                        <a:rPr lang="th-TH" sz="2000" i="0">
                          <a:latin typeface="Cambria Math" panose="02040503050406030204" pitchFamily="18" charset="0"/>
                        </a:rPr>
                        <m:t> </m:t>
                      </m:r>
                      <m:r>
                        <a:rPr lang="th-TH" sz="2000" i="1">
                          <a:latin typeface="Cambria Math" panose="02040503050406030204" pitchFamily="18" charset="0"/>
                        </a:rPr>
                        <m:t>𝑐𝑜𝑠𝑡</m:t>
                      </m:r>
                      <m:r>
                        <a:rPr lang="th-TH" sz="2000" i="0">
                          <a:latin typeface="Cambria Math" panose="02040503050406030204" pitchFamily="18" charset="0"/>
                        </a:rPr>
                        <m:t> </m:t>
                      </m:r>
                    </m:oMath>
                  </m:oMathPara>
                </a14:m>
                <a:endParaRPr lang="th-TH" sz="2000" dirty="0"/>
              </a:p>
            </p:txBody>
          </p:sp>
        </mc:Choice>
        <mc:Fallback xmlns="">
          <p:sp>
            <p:nvSpPr>
              <p:cNvPr id="15" name="TextBox 14">
                <a:extLst>
                  <a:ext uri="{FF2B5EF4-FFF2-40B4-BE49-F238E27FC236}">
                    <a16:creationId xmlns:a16="http://schemas.microsoft.com/office/drawing/2014/main" id="{5965CA9E-8D20-1374-A41B-961E2B6BC906}"/>
                  </a:ext>
                </a:extLst>
              </p:cNvPr>
              <p:cNvSpPr txBox="1">
                <a:spLocks noRot="1" noChangeAspect="1" noMove="1" noResize="1" noEditPoints="1" noAdjustHandles="1" noChangeArrowheads="1" noChangeShapeType="1" noTextEdit="1"/>
              </p:cNvSpPr>
              <p:nvPr/>
            </p:nvSpPr>
            <p:spPr>
              <a:xfrm>
                <a:off x="496010" y="2619283"/>
                <a:ext cx="1494981" cy="400110"/>
              </a:xfrm>
              <a:prstGeom prst="rect">
                <a:avLst/>
              </a:prstGeom>
              <a:blipFill>
                <a:blip r:embed="rId4"/>
                <a:stretch>
                  <a:fillRect t="-9231" r="-3252" b="-27692"/>
                </a:stretch>
              </a:blipFill>
            </p:spPr>
            <p:txBody>
              <a:bodyPr/>
              <a:lstStyle/>
              <a:p>
                <a:r>
                  <a:rPr lang="th-TH">
                    <a:noFill/>
                  </a:rPr>
                  <a:t> </a:t>
                </a:r>
              </a:p>
            </p:txBody>
          </p:sp>
        </mc:Fallback>
      </mc:AlternateContent>
    </p:spTree>
    <p:extLst>
      <p:ext uri="{BB962C8B-B14F-4D97-AF65-F5344CB8AC3E}">
        <p14:creationId xmlns:p14="http://schemas.microsoft.com/office/powerpoint/2010/main" val="1532345097"/>
      </p:ext>
    </p:extLst>
  </p:cSld>
  <p:clrMapOvr>
    <a:masterClrMapping/>
  </p:clrMapOvr>
</p:sld>
</file>

<file path=ppt/theme/theme1.xml><?xml version="1.0" encoding="utf-8"?>
<a:theme xmlns:a="http://schemas.openxmlformats.org/drawingml/2006/main" name="TheethawatBlueNewFira">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ira Sans">
      <a:majorFont>
        <a:latin typeface="Fira Sans"/>
        <a:ea typeface=""/>
        <a:cs typeface="FiraGO"/>
      </a:majorFont>
      <a:minorFont>
        <a:latin typeface="Fira Sans"/>
        <a:ea typeface=""/>
        <a:cs typeface="FiraG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smtClean="0"/>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400" dirty="0" smtClean="0"/>
        </a:defPPr>
      </a:lstStyle>
    </a:txDef>
  </a:objectDefaults>
  <a:extraClrSchemeLst/>
  <a:extLst>
    <a:ext uri="{05A4C25C-085E-4340-85A3-A5531E510DB2}">
      <thm15:themeFamily xmlns:thm15="http://schemas.microsoft.com/office/thememl/2012/main" name="TheethawatBlueNewFira" id="{A0194905-338D-4339-B972-6CEA6265C69B}" vid="{F00EE720-CADF-4EC4-B80E-4561754EA2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TheethawatBlueNewFira</Template>
  <TotalTime>3491</TotalTime>
  <Words>3045</Words>
  <Application>Microsoft Office PowerPoint</Application>
  <PresentationFormat>Widescreen</PresentationFormat>
  <Paragraphs>519</Paragraphs>
  <Slides>25</Slides>
  <Notes>21</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Wingdings</vt:lpstr>
      <vt:lpstr>Fira Sans</vt:lpstr>
      <vt:lpstr>Times New Roman</vt:lpstr>
      <vt:lpstr>Cambria Math</vt:lpstr>
      <vt:lpstr>Arial</vt:lpstr>
      <vt:lpstr>Fira Sans Medium</vt:lpstr>
      <vt:lpstr>Calibri</vt:lpstr>
      <vt:lpstr>Aptos</vt:lpstr>
      <vt:lpstr>TheethawatBlueNewFira</vt:lpstr>
      <vt:lpstr>Time-Driven Cost Estimation Learning Model</vt:lpstr>
      <vt:lpstr>1. Problem Statement</vt:lpstr>
      <vt:lpstr>2. Objectives</vt:lpstr>
      <vt:lpstr>3. Related Theory: Time Driven Activity-based Costing (TDABC)</vt:lpstr>
      <vt:lpstr>3. Related Theory : Time Driven Activity-based Costing  (Cont.)</vt:lpstr>
      <vt:lpstr>4. Purpose Technique : Time Driven Cost Estimation (TDCE) </vt:lpstr>
      <vt:lpstr>4.1  Mathematic Equation Modeling</vt:lpstr>
      <vt:lpstr>4.1  Mathematic Equation Modeling (Cont.)</vt:lpstr>
      <vt:lpstr>4.1  Mathematic Equation Modeling (Cont.)</vt:lpstr>
      <vt:lpstr>4.2 Architecture Design and Learning Algorithm</vt:lpstr>
      <vt:lpstr>4.2 Architecture Design and Learning Algorithm (Cont.)</vt:lpstr>
      <vt:lpstr>4.3 Weight Adjustment</vt:lpstr>
      <vt:lpstr>5. Experimental Result</vt:lpstr>
      <vt:lpstr>5.1 Datasets</vt:lpstr>
      <vt:lpstr>5.2 Result</vt:lpstr>
      <vt:lpstr>5.2 Result (Cont.)</vt:lpstr>
      <vt:lpstr>5.3 Discussion</vt:lpstr>
      <vt:lpstr>6. Conclusion and Future Work</vt:lpstr>
      <vt:lpstr>Any Questions ?</vt:lpstr>
      <vt:lpstr>Reserved / Extra Slides</vt:lpstr>
      <vt:lpstr>Learning Algorithm</vt:lpstr>
      <vt:lpstr>Result</vt:lpstr>
      <vt:lpstr>Result Comparison to the General Purpose ANN</vt:lpstr>
      <vt:lpstr>Result Comparison to the General Purpose ANN (Cont.)</vt:lpstr>
      <vt:lpstr>Result in Japan Yen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Theethawat Savastham</dc:creator>
  <cp:lastModifiedBy>Theethawat Savastham</cp:lastModifiedBy>
  <cp:revision>2</cp:revision>
  <dcterms:created xsi:type="dcterms:W3CDTF">2024-01-24T04:11:55Z</dcterms:created>
  <dcterms:modified xsi:type="dcterms:W3CDTF">2024-08-27T14:23:52Z</dcterms:modified>
</cp:coreProperties>
</file>